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315" r:id="rId4"/>
    <p:sldId id="314" r:id="rId5"/>
    <p:sldId id="307" r:id="rId6"/>
    <p:sldId id="308" r:id="rId7"/>
    <p:sldId id="309" r:id="rId8"/>
    <p:sldId id="310" r:id="rId9"/>
    <p:sldId id="311" r:id="rId10"/>
    <p:sldId id="312" r:id="rId11"/>
    <p:sldId id="316" r:id="rId12"/>
    <p:sldId id="306" r:id="rId13"/>
    <p:sldId id="313" r:id="rId14"/>
    <p:sldId id="285" r:id="rId15"/>
    <p:sldId id="30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расилов Юрий Олегович" initials="КЮО" lastIdx="2" clrIdx="0">
    <p:extLst>
      <p:ext uri="{19B8F6BF-5375-455C-9EA6-DF929625EA0E}">
        <p15:presenceInfo xmlns:p15="http://schemas.microsoft.com/office/powerpoint/2012/main" userId="S-1-5-21-937898244-2619439782-2290340635-1271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5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C913-4FED-4AC8-84B1-B1B13600EF75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52EAA-9E60-451F-B02E-A4A619A5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898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C913-4FED-4AC8-84B1-B1B13600EF75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52EAA-9E60-451F-B02E-A4A619A5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01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C913-4FED-4AC8-84B1-B1B13600EF75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52EAA-9E60-451F-B02E-A4A619A5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507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C913-4FED-4AC8-84B1-B1B13600EF75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52EAA-9E60-451F-B02E-A4A619A5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35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C913-4FED-4AC8-84B1-B1B13600EF75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52EAA-9E60-451F-B02E-A4A619A5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28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C913-4FED-4AC8-84B1-B1B13600EF75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52EAA-9E60-451F-B02E-A4A619A5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00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C913-4FED-4AC8-84B1-B1B13600EF75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52EAA-9E60-451F-B02E-A4A619A5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008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C913-4FED-4AC8-84B1-B1B13600EF75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52EAA-9E60-451F-B02E-A4A619A5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33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C913-4FED-4AC8-84B1-B1B13600EF75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52EAA-9E60-451F-B02E-A4A619A5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90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C913-4FED-4AC8-84B1-B1B13600EF75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52EAA-9E60-451F-B02E-A4A619A5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861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C913-4FED-4AC8-84B1-B1B13600EF75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52EAA-9E60-451F-B02E-A4A619A5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970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C913-4FED-4AC8-84B1-B1B13600EF75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52EAA-9E60-451F-B02E-A4A619A53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3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1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11" Type="http://schemas.openxmlformats.org/officeDocument/2006/relationships/image" Target="../media/image5.emf"/><Relationship Id="rId5" Type="http://schemas.openxmlformats.org/officeDocument/2006/relationships/image" Target="../media/image4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.png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png"/><Relationship Id="rId11" Type="http://schemas.openxmlformats.org/officeDocument/2006/relationships/image" Target="../media/image5.emf"/><Relationship Id="rId5" Type="http://schemas.openxmlformats.org/officeDocument/2006/relationships/image" Target="../media/image20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45"/>
            <a:ext cx="12192000" cy="6887545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2466631" y="267380"/>
            <a:ext cx="7258738" cy="1186517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АКЦИОНЕРНОЕ ОБЩЕСТВО</a:t>
            </a:r>
            <a:b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«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НАУЧНО-ИССЛЕДОВАТЕЛЬСКИЙ ИНСТИТУТ</a:t>
            </a:r>
            <a:b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ПОЛУПРОВОДНИКОВЫХ ПРИБОРОВ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»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sz="18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3239" y="6300914"/>
            <a:ext cx="3285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ТОМСК – 2021 г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Заголовок 14"/>
          <p:cNvSpPr txBox="1">
            <a:spLocks/>
          </p:cNvSpPr>
          <p:nvPr/>
        </p:nvSpPr>
        <p:spPr>
          <a:xfrm>
            <a:off x="849990" y="3422365"/>
            <a:ext cx="10492020" cy="1298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МЕДИЦИНСКАЯ</a:t>
            </a:r>
          </a:p>
          <a:p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ТЕХНИКА</a:t>
            </a: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000" y="-100395"/>
            <a:ext cx="1700931" cy="1194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75" y="267380"/>
            <a:ext cx="1591225" cy="459371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9181165"/>
              </p:ext>
            </p:extLst>
          </p:nvPr>
        </p:nvGraphicFramePr>
        <p:xfrm>
          <a:off x="4807296" y="1506158"/>
          <a:ext cx="2555530" cy="710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CorelDRAW" r:id="rId6" imgW="1788280" imgH="497610" progId="CorelDraw.Graphic.18">
                  <p:embed/>
                </p:oleObj>
              </mc:Choice>
              <mc:Fallback>
                <p:oleObj name="CorelDRAW" r:id="rId6" imgW="1788280" imgH="49761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07296" y="1506158"/>
                        <a:ext cx="2555530" cy="710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27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9545"/>
            <a:ext cx="12192000" cy="688754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636168" y="300137"/>
            <a:ext cx="7247040" cy="52591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АЭС МТ-РВ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«ЭРЕКТРОН»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5522" y="1048636"/>
            <a:ext cx="1082604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"/>
                <a:cs typeface="Times New Roman" panose="02020603050405020304" pitchFamily="18" charset="0"/>
              </a:rPr>
              <a:t>Автономные </a:t>
            </a:r>
            <a:r>
              <a:rPr lang="ru-RU" sz="2000" dirty="0" err="1">
                <a:solidFill>
                  <a:srgbClr val="C00000"/>
                </a:solidFill>
                <a:latin typeface="Arial "/>
                <a:cs typeface="Times New Roman" panose="02020603050405020304" pitchFamily="18" charset="0"/>
              </a:rPr>
              <a:t>электростимуляторы</a:t>
            </a:r>
            <a:r>
              <a:rPr lang="ru-RU" sz="2000" dirty="0">
                <a:solidFill>
                  <a:srgbClr val="C00000"/>
                </a:solidFill>
                <a:latin typeface="Arial "/>
                <a:cs typeface="Times New Roman" panose="02020603050405020304" pitchFamily="18" charset="0"/>
              </a:rPr>
              <a:t> мышечных тканей </a:t>
            </a:r>
            <a:r>
              <a:rPr lang="ru-RU" sz="2000" dirty="0" smtClean="0">
                <a:solidFill>
                  <a:srgbClr val="C00000"/>
                </a:solidFill>
                <a:latin typeface="Arial "/>
                <a:cs typeface="Times New Roman" panose="02020603050405020304" pitchFamily="18" charset="0"/>
              </a:rPr>
              <a:t>ректально-вагинальные </a:t>
            </a:r>
            <a:r>
              <a:rPr lang="ru-RU" sz="2000" b="1" dirty="0">
                <a:solidFill>
                  <a:srgbClr val="C00000"/>
                </a:solidFill>
                <a:latin typeface="Arial "/>
                <a:cs typeface="Times New Roman" panose="02020603050405020304" pitchFamily="18" charset="0"/>
              </a:rPr>
              <a:t>«ЭРЕКТРОН</a:t>
            </a:r>
            <a:r>
              <a:rPr lang="ru-RU" sz="2000" b="1" dirty="0" smtClean="0">
                <a:solidFill>
                  <a:srgbClr val="C00000"/>
                </a:solidFill>
                <a:latin typeface="Arial 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 применяются в схеме комплексного лечения в гинекологии, урологии, проктологии и области репродукции человека.</a:t>
            </a:r>
          </a:p>
          <a:p>
            <a:endParaRPr lang="ru-RU" sz="2000" dirty="0">
              <a:latin typeface="Arial 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Воздействие электрических импульсов активизирует: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обменные процессы организма;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защитные реакции за счет повышения иммунитета;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мышечную активность и микроциркуляцию крови в области </a:t>
            </a:r>
          </a:p>
          <a:p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     малого таза, что способствует оттоку застойной крови и </a:t>
            </a:r>
          </a:p>
          <a:p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     продуктов распада;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исчезновению отечности;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восстановлению нервной проходимости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;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двигательной активности гладкомышечных волокон </a:t>
            </a:r>
            <a:endParaRPr lang="ru-RU" sz="2000" dirty="0">
              <a:latin typeface="Arial 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     прямой кишки, простаты или влагалища.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553229"/>
              </p:ext>
            </p:extLst>
          </p:nvPr>
        </p:nvGraphicFramePr>
        <p:xfrm>
          <a:off x="10260706" y="369617"/>
          <a:ext cx="1511504" cy="7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CorelDRAW" r:id="rId4" imgW="1788280" imgH="850770" progId="CorelDraw.Graphic.18">
                  <p:embed/>
                </p:oleObj>
              </mc:Choice>
              <mc:Fallback>
                <p:oleObj name="CorelDRAW" r:id="rId4" imgW="1788280" imgH="85077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60706" y="369617"/>
                        <a:ext cx="1511504" cy="719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685358"/>
              </p:ext>
            </p:extLst>
          </p:nvPr>
        </p:nvGraphicFramePr>
        <p:xfrm>
          <a:off x="8781535" y="2148732"/>
          <a:ext cx="3328085" cy="4709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Acrobat Document" r:id="rId6" imgW="5667119" imgH="8019810" progId="AcroExch.Document.DC">
                  <p:embed/>
                </p:oleObj>
              </mc:Choice>
              <mc:Fallback>
                <p:oleObj name="Acrobat Document" r:id="rId6" imgW="5667119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781535" y="2148732"/>
                        <a:ext cx="3328085" cy="4709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40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9545"/>
            <a:ext cx="12192000" cy="688754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636168" y="300137"/>
            <a:ext cx="7247040" cy="52591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АЭС МТ-РВ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«ЭРЕКТРОН»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953754" y="1594978"/>
            <a:ext cx="5542845" cy="3282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2000" b="1" dirty="0" smtClean="0">
              <a:latin typeface="Arial 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1" dirty="0" smtClean="0">
                <a:latin typeface="Arial "/>
                <a:cs typeface="Times New Roman" panose="02020603050405020304" pitchFamily="18" charset="0"/>
              </a:rPr>
              <a:t>Основные характеристики:</a:t>
            </a:r>
          </a:p>
          <a:p>
            <a:pPr>
              <a:lnSpc>
                <a:spcPct val="100000"/>
              </a:lnSpc>
            </a:pPr>
            <a:endParaRPr lang="ru-RU" sz="2000" dirty="0">
              <a:latin typeface="Arial 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latin typeface="Arial "/>
                <a:cs typeface="Times New Roman" panose="02020603050405020304" pitchFamily="18" charset="0"/>
              </a:rPr>
              <a:t>Длительность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импульса: 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не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менее </a:t>
            </a:r>
            <a:r>
              <a:rPr lang="ru-RU" sz="2000" baseline="30000" dirty="0" smtClean="0">
                <a:latin typeface="Arial "/>
                <a:cs typeface="Times New Roman" panose="02020603050405020304" pitchFamily="18" charset="0"/>
              </a:rPr>
              <a:t>4,5х10³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 с, не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более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7,2х10</a:t>
            </a:r>
            <a:r>
              <a:rPr lang="ru-RU" sz="2000" baseline="30000" dirty="0">
                <a:latin typeface="Arial "/>
              </a:rPr>
              <a:t>-</a:t>
            </a:r>
            <a:r>
              <a:rPr lang="ru-RU" sz="2000" dirty="0">
                <a:latin typeface="Arial "/>
              </a:rPr>
              <a:t>³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 с;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Период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следования импульсов в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пачке: 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не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менее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18х10</a:t>
            </a:r>
            <a:r>
              <a:rPr lang="ru-RU" sz="2000" baseline="30000" dirty="0">
                <a:latin typeface="Arial "/>
              </a:rPr>
              <a:t>-</a:t>
            </a:r>
            <a:r>
              <a:rPr lang="ru-RU" sz="2000" dirty="0">
                <a:latin typeface="Arial "/>
              </a:rPr>
              <a:t>³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 с,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не более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28,8х10</a:t>
            </a:r>
            <a:r>
              <a:rPr lang="ru-RU" sz="2000" baseline="30000" dirty="0">
                <a:latin typeface="Arial "/>
              </a:rPr>
              <a:t>-</a:t>
            </a:r>
            <a:r>
              <a:rPr lang="ru-RU" sz="2000" dirty="0">
                <a:latin typeface="Arial "/>
              </a:rPr>
              <a:t>³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Длительность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пачки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импульсов: 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не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менее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274х10¯³ с,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не более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439,2х10</a:t>
            </a:r>
            <a:r>
              <a:rPr lang="ru-RU" sz="2000" baseline="30000" dirty="0">
                <a:latin typeface="Arial "/>
              </a:rPr>
              <a:t>-</a:t>
            </a:r>
            <a:r>
              <a:rPr lang="ru-RU" sz="2000" dirty="0">
                <a:latin typeface="Arial "/>
              </a:rPr>
              <a:t>³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 с;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Период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следования пачек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импульсов: 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не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менее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2,25 с,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не более 3,6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с;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Амплитуда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импульса тока через нагрузку 100 </a:t>
            </a:r>
            <a:r>
              <a:rPr lang="ru-RU" sz="2000" dirty="0" err="1" smtClean="0">
                <a:latin typeface="Arial "/>
                <a:cs typeface="Times New Roman" panose="02020603050405020304" pitchFamily="18" charset="0"/>
              </a:rPr>
              <a:t>Ом,мА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: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 7,5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не более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12;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Амплитуда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импульса тока через нагрузку 400 </a:t>
            </a:r>
            <a:r>
              <a:rPr lang="ru-RU" sz="2000" dirty="0" err="1" smtClean="0">
                <a:latin typeface="Arial "/>
                <a:cs typeface="Times New Roman" panose="02020603050405020304" pitchFamily="18" charset="0"/>
              </a:rPr>
              <a:t>Ом,мА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: не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менее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4,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не более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8,0;</a:t>
            </a: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Масса: не более 20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г.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/>
        </p:nvGraphicFramePr>
        <p:xfrm>
          <a:off x="10260706" y="369617"/>
          <a:ext cx="1511504" cy="7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CorelDRAW" r:id="rId4" imgW="1788280" imgH="850770" progId="CorelDraw.Graphic.18">
                  <p:embed/>
                </p:oleObj>
              </mc:Choice>
              <mc:Fallback>
                <p:oleObj name="CorelDRAW" r:id="rId4" imgW="1788280" imgH="85077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60706" y="369617"/>
                        <a:ext cx="1511504" cy="719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015257"/>
              </p:ext>
            </p:extLst>
          </p:nvPr>
        </p:nvGraphicFramePr>
        <p:xfrm>
          <a:off x="6682723" y="1896789"/>
          <a:ext cx="5509277" cy="389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CorelDRAW" r:id="rId6" imgW="2625152" imgH="1853820" progId="CorelDraw.Graphic.18">
                  <p:embed/>
                </p:oleObj>
              </mc:Choice>
              <mc:Fallback>
                <p:oleObj name="CorelDRAW" r:id="rId6" imgW="2625152" imgH="185382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82723" y="1896789"/>
                        <a:ext cx="5509277" cy="3890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0839" y="4940262"/>
            <a:ext cx="213988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4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48" y="-29545"/>
            <a:ext cx="12192000" cy="688754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49314" y="225686"/>
            <a:ext cx="7993467" cy="60820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АЭС МТ-РВ «ЭРЕКТРОН»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42010" y="1067476"/>
            <a:ext cx="6084866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 "/>
              </a:rPr>
              <a:t>Показания </a:t>
            </a:r>
            <a:r>
              <a:rPr lang="ru-RU" sz="2000" b="1" dirty="0">
                <a:solidFill>
                  <a:srgbClr val="C00000"/>
                </a:solidFill>
                <a:latin typeface="Arial "/>
              </a:rPr>
              <a:t>к применению АЭС МТ-РВ «ЭРЕКТРОН</a:t>
            </a:r>
            <a:r>
              <a:rPr lang="ru-RU" sz="2000" b="1" dirty="0" smtClean="0">
                <a:solidFill>
                  <a:srgbClr val="C00000"/>
                </a:solidFill>
                <a:latin typeface="Arial "/>
              </a:rPr>
              <a:t>»</a:t>
            </a:r>
          </a:p>
          <a:p>
            <a:endParaRPr lang="ru-RU" sz="2000" b="1" i="1" dirty="0">
              <a:latin typeface="Arial "/>
            </a:endParaRPr>
          </a:p>
          <a:p>
            <a:r>
              <a:rPr lang="ru-RU" sz="2000" b="1" i="1" dirty="0">
                <a:latin typeface="Arial "/>
              </a:rPr>
              <a:t> </a:t>
            </a:r>
            <a:r>
              <a:rPr lang="ru-RU" sz="2000" b="1" i="1" dirty="0" smtClean="0">
                <a:latin typeface="Arial "/>
              </a:rPr>
              <a:t>Для </a:t>
            </a:r>
            <a:r>
              <a:rPr lang="ru-RU" sz="2000" b="1" i="1" dirty="0">
                <a:latin typeface="Arial "/>
              </a:rPr>
              <a:t>мужчин: </a:t>
            </a:r>
            <a:endParaRPr lang="ru-RU" sz="2000" dirty="0">
              <a:latin typeface="Arial 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</a:rPr>
              <a:t>хронический </a:t>
            </a:r>
            <a:r>
              <a:rPr lang="ru-RU" sz="2000" dirty="0">
                <a:latin typeface="Arial "/>
              </a:rPr>
              <a:t>простатит в стадии умеренного обострения или в стадии ремиссии; </a:t>
            </a:r>
            <a:endParaRPr lang="ru-RU" sz="2000" dirty="0" smtClean="0">
              <a:latin typeface="Arial 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</a:rPr>
              <a:t>сопутствующие </a:t>
            </a:r>
            <a:r>
              <a:rPr lang="ru-RU" sz="2000" dirty="0">
                <a:latin typeface="Arial "/>
              </a:rPr>
              <a:t>хроническому простатиту либо самостоятельные нарушения сексуальной функции; </a:t>
            </a:r>
            <a:endParaRPr lang="ru-RU" sz="2000" dirty="0" smtClean="0">
              <a:latin typeface="Arial 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</a:rPr>
              <a:t>снижение </a:t>
            </a:r>
            <a:r>
              <a:rPr lang="ru-RU" sz="2000" dirty="0">
                <a:latin typeface="Arial "/>
              </a:rPr>
              <a:t>эрекции полового </a:t>
            </a:r>
            <a:r>
              <a:rPr lang="ru-RU" sz="2000" dirty="0" smtClean="0">
                <a:latin typeface="Arial "/>
              </a:rPr>
              <a:t>члена;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</a:rPr>
              <a:t>неспособность </a:t>
            </a:r>
            <a:r>
              <a:rPr lang="ru-RU" sz="2000" dirty="0">
                <a:latin typeface="Arial "/>
              </a:rPr>
              <a:t>поддерживать эрекцию во время полового акта до семяизвержения; </a:t>
            </a:r>
            <a:endParaRPr lang="ru-RU" sz="2000" dirty="0" smtClean="0">
              <a:latin typeface="Arial 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</a:rPr>
              <a:t>уменьшение </a:t>
            </a:r>
            <a:r>
              <a:rPr lang="ru-RU" sz="2000" dirty="0">
                <a:latin typeface="Arial "/>
              </a:rPr>
              <a:t>продолжительности полового </a:t>
            </a:r>
            <a:r>
              <a:rPr lang="ru-RU" sz="2000" dirty="0" smtClean="0">
                <a:latin typeface="Arial "/>
              </a:rPr>
              <a:t>акта;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</a:rPr>
              <a:t>отсутствие </a:t>
            </a:r>
            <a:r>
              <a:rPr lang="ru-RU" sz="2000" dirty="0">
                <a:latin typeface="Arial "/>
              </a:rPr>
              <a:t>или затруднение семяизвержения. 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703081"/>
              </p:ext>
            </p:extLst>
          </p:nvPr>
        </p:nvGraphicFramePr>
        <p:xfrm>
          <a:off x="10260706" y="369617"/>
          <a:ext cx="1511504" cy="7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CorelDRAW" r:id="rId4" imgW="1788280" imgH="850770" progId="CorelDraw.Graphic.18">
                  <p:embed/>
                </p:oleObj>
              </mc:Choice>
              <mc:Fallback>
                <p:oleObj name="CorelDRAW" r:id="rId4" imgW="1788280" imgH="85077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60706" y="369617"/>
                        <a:ext cx="1511504" cy="719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9443434"/>
              </p:ext>
            </p:extLst>
          </p:nvPr>
        </p:nvGraphicFramePr>
        <p:xfrm>
          <a:off x="7213556" y="2218827"/>
          <a:ext cx="4978444" cy="3557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Acrobat Document" r:id="rId6" imgW="4238386" imgH="3028860" progId="AcroExch.Document.DC">
                  <p:embed/>
                </p:oleObj>
              </mc:Choice>
              <mc:Fallback>
                <p:oleObj name="Acrobat Document" r:id="rId6" imgW="4238386" imgH="30288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13556" y="2218827"/>
                        <a:ext cx="4978444" cy="3557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56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186" y="-29545"/>
            <a:ext cx="12192000" cy="688754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38025" y="359813"/>
            <a:ext cx="7993467" cy="60820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АЭС МТ-РВ «ЭРЕКТРОН»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491" y="2280695"/>
            <a:ext cx="4789509" cy="2835002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553229"/>
              </p:ext>
            </p:extLst>
          </p:nvPr>
        </p:nvGraphicFramePr>
        <p:xfrm>
          <a:off x="10260706" y="369617"/>
          <a:ext cx="1511504" cy="7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CorelDRAW" r:id="rId5" imgW="1788280" imgH="850770" progId="CorelDraw.Graphic.18">
                  <p:embed/>
                </p:oleObj>
              </mc:Choice>
              <mc:Fallback>
                <p:oleObj name="CorelDRAW" r:id="rId5" imgW="1788280" imgH="85077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260706" y="369617"/>
                        <a:ext cx="1511504" cy="719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942010" y="1067476"/>
            <a:ext cx="608486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Arial "/>
              </a:rPr>
              <a:t>Показания </a:t>
            </a:r>
            <a:r>
              <a:rPr lang="ru-RU" sz="2000" b="1" dirty="0">
                <a:solidFill>
                  <a:srgbClr val="C00000"/>
                </a:solidFill>
                <a:latin typeface="Arial "/>
              </a:rPr>
              <a:t>к применению АЭС МТ-РВ «ЭРЕКТРОН</a:t>
            </a:r>
            <a:r>
              <a:rPr lang="ru-RU" sz="2000" b="1" dirty="0" smtClean="0">
                <a:solidFill>
                  <a:srgbClr val="C00000"/>
                </a:solidFill>
                <a:latin typeface="Arial "/>
              </a:rPr>
              <a:t>»</a:t>
            </a:r>
          </a:p>
          <a:p>
            <a:endParaRPr lang="ru-RU" sz="2000" b="1" i="1" dirty="0">
              <a:latin typeface="Arial "/>
            </a:endParaRPr>
          </a:p>
          <a:p>
            <a:r>
              <a:rPr lang="ru-RU" sz="2000" b="1" i="1" dirty="0">
                <a:latin typeface="Arial "/>
              </a:rPr>
              <a:t> </a:t>
            </a:r>
            <a:r>
              <a:rPr lang="ru-RU" sz="2000" b="1" i="1" dirty="0" smtClean="0">
                <a:latin typeface="Arial "/>
              </a:rPr>
              <a:t>Для женщин: </a:t>
            </a:r>
            <a:endParaRPr lang="ru-RU" sz="2000" dirty="0">
              <a:latin typeface="Arial 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функциональное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бесплодие, обусловленное нарушением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сократительной способности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маточных труб, недостаточной функцией яичников; </a:t>
            </a:r>
            <a:endParaRPr lang="ru-RU" sz="2000" dirty="0" smtClean="0">
              <a:latin typeface="Arial 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нарушение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менструального цикла при недостаточной функции яичников</a:t>
            </a:r>
            <a:br>
              <a:rPr lang="ru-RU" sz="2000" dirty="0">
                <a:latin typeface="Arial "/>
                <a:cs typeface="Times New Roman" panose="02020603050405020304" pitchFamily="18" charset="0"/>
              </a:rPr>
            </a:br>
            <a:r>
              <a:rPr lang="ru-RU" sz="2000" dirty="0">
                <a:latin typeface="Arial "/>
                <a:cs typeface="Times New Roman" panose="02020603050405020304" pitchFamily="18" charset="0"/>
              </a:rPr>
              <a:t>(гипофункция яичников); </a:t>
            </a:r>
            <a:endParaRPr lang="ru-RU" sz="2000" dirty="0" smtClean="0">
              <a:latin typeface="Arial 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восстановительное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лечение после операций на придатках матки; </a:t>
            </a:r>
            <a:endParaRPr lang="ru-RU" sz="2000" dirty="0" smtClean="0">
              <a:latin typeface="Arial 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нарушения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сексуальной функции. </a:t>
            </a:r>
          </a:p>
        </p:txBody>
      </p:sp>
    </p:spTree>
    <p:extLst>
      <p:ext uri="{BB962C8B-B14F-4D97-AF65-F5344CB8AC3E}">
        <p14:creationId xmlns:p14="http://schemas.microsoft.com/office/powerpoint/2010/main" val="255507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9545"/>
            <a:ext cx="12192000" cy="688754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062378" y="241540"/>
            <a:ext cx="7247040" cy="52591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АЭС МТ-РВ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«ЭРЕКТРОН»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816" y="163929"/>
            <a:ext cx="1515251" cy="9918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875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39353" y="1496012"/>
            <a:ext cx="9008533" cy="4937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сотрудничества с </a:t>
            </a:r>
            <a:r>
              <a:rPr lang="ru-RU" sz="2000" b="1" dirty="0" smtClean="0">
                <a:solidFill>
                  <a:srgbClr val="C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АО «НИИПП»: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ru-RU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ыгодные </a:t>
            </a:r>
            <a:r>
              <a:rPr lang="ru-RU" sz="2000" b="1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цены на продукцию</a:t>
            </a:r>
            <a:r>
              <a:rPr lang="ru-RU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высокого </a:t>
            </a:r>
            <a:r>
              <a:rPr lang="ru-RU" sz="2000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качества;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эксклюзивная продукция;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 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Arial "/>
                <a:cs typeface="Times New Roman" panose="02020603050405020304" pitchFamily="18" charset="0"/>
              </a:rPr>
              <a:t>кидки</a:t>
            </a:r>
            <a:r>
              <a:rPr lang="ru-RU" sz="2000" b="1" dirty="0">
                <a:latin typeface="Arial "/>
                <a:cs typeface="Times New Roman" panose="02020603050405020304" pitchFamily="18" charset="0"/>
              </a:rPr>
              <a:t>, гибкие условия оплаты и бонусы для постоянных </a:t>
            </a:r>
            <a:r>
              <a:rPr lang="ru-RU" sz="2000" b="1" dirty="0" smtClean="0">
                <a:latin typeface="Arial "/>
                <a:cs typeface="Times New Roman" panose="02020603050405020304" pitchFamily="18" charset="0"/>
              </a:rPr>
              <a:t>клиентов;</a:t>
            </a:r>
            <a:endParaRPr lang="ru-RU" sz="2000" dirty="0" smtClean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арантия </a:t>
            </a:r>
            <a:r>
              <a:rPr lang="ru-RU" sz="2000" b="1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качества</a:t>
            </a:r>
            <a:r>
              <a:rPr lang="ru-RU" sz="2000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. Наши </a:t>
            </a:r>
            <a:r>
              <a:rPr lang="ru-RU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стандарты обеспечивают жесткий контроль в любой точке процесса производства, хранения и 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транспортировки </a:t>
            </a:r>
            <a:r>
              <a:rPr lang="ru-RU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продукции</a:t>
            </a:r>
            <a:r>
              <a:rPr lang="ru-RU" sz="2000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выполнение </a:t>
            </a:r>
            <a:r>
              <a:rPr lang="ru-RU" sz="2000" b="1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заказов в сжатые сроки</a:t>
            </a:r>
            <a:r>
              <a:rPr lang="ru-RU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. Обработка ваших заявок выполняется в оперативном режиме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. Постоянное наличие на складе стандартных позиций </a:t>
            </a: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ассортимента;</a:t>
            </a:r>
            <a:endParaRPr lang="ru-RU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каждым клиентом закреплен </a:t>
            </a:r>
            <a:r>
              <a:rPr lang="ru-RU" sz="2000" b="1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персональный менеджер.</a:t>
            </a:r>
            <a:endParaRPr lang="ru-RU" sz="2000" b="1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553229"/>
              </p:ext>
            </p:extLst>
          </p:nvPr>
        </p:nvGraphicFramePr>
        <p:xfrm>
          <a:off x="10260706" y="369617"/>
          <a:ext cx="1511504" cy="7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CorelDRAW" r:id="rId5" imgW="1788280" imgH="850770" progId="CorelDraw.Graphic.18">
                  <p:embed/>
                </p:oleObj>
              </mc:Choice>
              <mc:Fallback>
                <p:oleObj name="CorelDRAW" r:id="rId5" imgW="1788280" imgH="85077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260706" y="369617"/>
                        <a:ext cx="1511504" cy="719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6537" y="102911"/>
            <a:ext cx="1779356" cy="12544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543" y="504091"/>
            <a:ext cx="1566084" cy="45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0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54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4416" y="659084"/>
            <a:ext cx="10515600" cy="463150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АКЦИОНЕРНОЕ ОБЩЕСТВО</a:t>
            </a: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«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НАУЧНО-ИССЛЕДОВАТЕЛЬСКИЙ ИНСТИТУТ</a:t>
            </a: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ПОЛУПРОВОДНИКОВЫХ ПРИБОРОВ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»</a:t>
            </a:r>
            <a:endParaRPr lang="ru-RU" sz="2000" dirty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sz="2000" dirty="0" smtClean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en-US" sz="1800" dirty="0" smtClean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634034, г. Томск, ул. Красноармейская, 99а</a:t>
            </a:r>
          </a:p>
          <a:p>
            <a:pPr marL="0" indent="0" algn="ctr">
              <a:buNone/>
            </a:pPr>
            <a:r>
              <a:rPr lang="en-US" sz="2000" b="1" dirty="0" smtClean="0">
                <a:solidFill>
                  <a:srgbClr val="CC0000"/>
                </a:solidFill>
                <a:latin typeface="Arial Black" panose="020B0A04020102020204" pitchFamily="34" charset="0"/>
              </a:rPr>
              <a:t>www.niipp.ru</a:t>
            </a:r>
            <a:endParaRPr lang="ru-RU" sz="2000" b="1" dirty="0" smtClean="0">
              <a:solidFill>
                <a:srgbClr val="CC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По вопросам приобретения и сотрудничества обращаться 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по тел. (3822) 288-483, 56-26-63 – отдел продаж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Заголовок 14"/>
          <p:cNvSpPr txBox="1">
            <a:spLocks/>
          </p:cNvSpPr>
          <p:nvPr/>
        </p:nvSpPr>
        <p:spPr>
          <a:xfrm>
            <a:off x="929419" y="145861"/>
            <a:ext cx="9699503" cy="1026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sz="18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67" y="476303"/>
            <a:ext cx="1566808" cy="4511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0159" y="61624"/>
            <a:ext cx="1700931" cy="1194920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32184"/>
              </p:ext>
            </p:extLst>
          </p:nvPr>
        </p:nvGraphicFramePr>
        <p:xfrm>
          <a:off x="4807296" y="1736816"/>
          <a:ext cx="2555530" cy="710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CorelDRAW" r:id="rId6" imgW="1788280" imgH="497610" progId="CorelDraw.Graphic.18">
                  <p:embed/>
                </p:oleObj>
              </mc:Choice>
              <mc:Fallback>
                <p:oleObj name="CorelDRAW" r:id="rId6" imgW="1788280" imgH="49761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07296" y="1736816"/>
                        <a:ext cx="2555530" cy="710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818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8356"/>
            <a:ext cx="12192000" cy="688754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99266" y="1290566"/>
            <a:ext cx="7993467" cy="60820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О ПРЕДПРИЯТИИ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537" y="102911"/>
            <a:ext cx="1779356" cy="12544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43" y="504091"/>
            <a:ext cx="1566084" cy="452113"/>
          </a:xfrm>
          <a:prstGeom prst="rect">
            <a:avLst/>
          </a:prstGeom>
        </p:spPr>
      </p:pic>
      <p:sp>
        <p:nvSpPr>
          <p:cNvPr id="26" name="Объект 2"/>
          <p:cNvSpPr>
            <a:spLocks noGrp="1"/>
          </p:cNvSpPr>
          <p:nvPr>
            <p:ph idx="1"/>
          </p:nvPr>
        </p:nvSpPr>
        <p:spPr>
          <a:xfrm>
            <a:off x="925816" y="1949154"/>
            <a:ext cx="10758184" cy="35775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000" dirty="0" smtClean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Научно-исследовательский институт полупроводниковых приборов создан в 1964 году в городе Томск.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 smtClean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АО «НИИПП» </a:t>
            </a:r>
            <a:r>
              <a:rPr lang="ru-RU" sz="2000" dirty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 это современное инновационное предприятие полного цикла, включающее разработку, производство и продажу готовой продукции военного и гражданского назначения.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 smtClean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НИИПП один </a:t>
            </a:r>
            <a:r>
              <a:rPr lang="ru-RU" sz="2000" b="1" dirty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из лидеров в области создания </a:t>
            </a:r>
            <a:r>
              <a:rPr lang="ru-RU" sz="2000" b="1" dirty="0" smtClean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СВЧ-изделий </a:t>
            </a:r>
            <a:r>
              <a:rPr lang="ru-RU" sz="2000" b="1" dirty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и оптоэлектронных приборов </a:t>
            </a:r>
            <a:r>
              <a:rPr lang="ru-RU" sz="2000" b="1" dirty="0" smtClean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ИК- </a:t>
            </a:r>
            <a:r>
              <a:rPr lang="ru-RU" sz="2000" b="1" dirty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и видимого диапазона в </a:t>
            </a:r>
            <a:r>
              <a:rPr lang="ru-RU" sz="2000" b="1" dirty="0" smtClean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России.</a:t>
            </a:r>
          </a:p>
          <a:p>
            <a:pPr marL="0" indent="0">
              <a:buNone/>
            </a:pPr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816" y="4862619"/>
            <a:ext cx="2280102" cy="160948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822" y="4862619"/>
            <a:ext cx="2280102" cy="160948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8955" y="4862619"/>
            <a:ext cx="2280102" cy="160948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6341" y="4862618"/>
            <a:ext cx="2280102" cy="1609483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553229"/>
              </p:ext>
            </p:extLst>
          </p:nvPr>
        </p:nvGraphicFramePr>
        <p:xfrm>
          <a:off x="10260706" y="369617"/>
          <a:ext cx="1511504" cy="7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CorelDRAW" r:id="rId10" imgW="1788280" imgH="850770" progId="CorelDraw.Graphic.18">
                  <p:embed/>
                </p:oleObj>
              </mc:Choice>
              <mc:Fallback>
                <p:oleObj name="CorelDRAW" r:id="rId10" imgW="1788280" imgH="85077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260706" y="369617"/>
                        <a:ext cx="1511504" cy="719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766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9545"/>
            <a:ext cx="12192000" cy="688754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12409" y="1459879"/>
            <a:ext cx="7993467" cy="60820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МЕДИЦИНСКАЯ ТЕХНИКА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Объект 2"/>
          <p:cNvSpPr>
            <a:spLocks noGrp="1"/>
          </p:cNvSpPr>
          <p:nvPr>
            <p:ph idx="1"/>
          </p:nvPr>
        </p:nvSpPr>
        <p:spPr>
          <a:xfrm>
            <a:off x="688624" y="1626656"/>
            <a:ext cx="8760175" cy="35775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1156" y="2098319"/>
            <a:ext cx="1006968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АО «</a:t>
            </a:r>
            <a:r>
              <a:rPr lang="ru-RU" sz="2000" dirty="0" smtClean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НИИПП»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работает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в сфере медтехники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с начала 80-х годов, занимается разработкой и серийным производством наукоёмкой медицинской продукции для ЛПУ и домашнего применения.</a:t>
            </a:r>
          </a:p>
          <a:p>
            <a:endParaRPr lang="ru-RU" sz="2000" dirty="0" smtClean="0">
              <a:latin typeface="Arial 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Изделия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защищены патентами РФ на изобретения и промышленные образцы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.</a:t>
            </a:r>
          </a:p>
          <a:p>
            <a:endParaRPr lang="ru-RU" sz="2000" dirty="0" smtClean="0">
              <a:latin typeface="Arial 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Применение медицинских изделий,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выпускаемых </a:t>
            </a:r>
            <a:r>
              <a:rPr lang="ru-RU" sz="2000" dirty="0" smtClean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АО </a:t>
            </a:r>
            <a:r>
              <a:rPr lang="ru-RU" sz="2000" dirty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«НИИПП»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, позволяет: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эффективно осуществлять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профилактику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различный заболеваний;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усиливать терапевтический эффект медикаментов;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 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меньшать срок заболеваний;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ускорять восстановление организма.</a:t>
            </a:r>
          </a:p>
          <a:p>
            <a:endParaRPr lang="ru-RU" sz="2000" dirty="0" smtClean="0">
              <a:latin typeface="Arial 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АО </a:t>
            </a:r>
            <a:r>
              <a:rPr lang="ru-RU" sz="2000" dirty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«НИИПП</a:t>
            </a:r>
            <a:r>
              <a:rPr lang="ru-RU" sz="2000" dirty="0" smtClean="0">
                <a:latin typeface="Arial "/>
                <a:ea typeface="Tahoma" panose="020B0604030504040204" pitchFamily="34" charset="0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 проводит клинические исследования медицинских </a:t>
            </a:r>
          </a:p>
          <a:p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изделий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в области электростимуляции органов и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тканей.</a:t>
            </a:r>
            <a:endParaRPr lang="ru-RU" sz="2000" dirty="0">
              <a:latin typeface="Arial "/>
              <a:cs typeface="Times New Roman" panose="02020603050405020304" pitchFamily="18" charset="0"/>
            </a:endParaRPr>
          </a:p>
          <a:p>
            <a:endParaRPr lang="ru-RU" dirty="0">
              <a:latin typeface="Arial "/>
            </a:endParaRPr>
          </a:p>
          <a:p>
            <a:endParaRPr lang="ru-RU" dirty="0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553229"/>
              </p:ext>
            </p:extLst>
          </p:nvPr>
        </p:nvGraphicFramePr>
        <p:xfrm>
          <a:off x="10260706" y="369617"/>
          <a:ext cx="1511504" cy="7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CorelDRAW" r:id="rId4" imgW="1788280" imgH="850770" progId="CorelDraw.Graphic.18">
                  <p:embed/>
                </p:oleObj>
              </mc:Choice>
              <mc:Fallback>
                <p:oleObj name="CorelDRAW" r:id="rId4" imgW="1788280" imgH="85077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60706" y="369617"/>
                        <a:ext cx="1511504" cy="719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537" y="102911"/>
            <a:ext cx="1779356" cy="12544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543" y="504091"/>
            <a:ext cx="1566084" cy="4521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2674" y="4648712"/>
            <a:ext cx="3103990" cy="212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37783"/>
            <a:ext cx="12192000" cy="688754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99266" y="403555"/>
            <a:ext cx="7993467" cy="60820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АЭС ЖКТ «СИБИРИУМ»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0843" y="1101269"/>
            <a:ext cx="10261601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b="1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АЭС ЖКТ «СИБИРИУМ» </a:t>
            </a: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первый в России портативный </a:t>
            </a:r>
            <a:r>
              <a:rPr lang="ru-RU" sz="2000" dirty="0" err="1">
                <a:latin typeface="Arial "/>
                <a:cs typeface="Times New Roman" panose="02020603050405020304" pitchFamily="18" charset="0"/>
              </a:rPr>
              <a:t>электростимулятор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 желудочно-кишечного тракта, который предназначен для восстановления деятельности органов пищеварительного тракта и для коррекции других систем организма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endParaRPr lang="ru-RU" sz="2000" dirty="0">
              <a:latin typeface="Arial 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 err="1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Электростимулятор</a:t>
            </a: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разработан в середине 1980-х годов </a:t>
            </a:r>
            <a:endParaRPr lang="ru-RU" sz="2000" dirty="0">
              <a:solidFill>
                <a:srgbClr val="000000"/>
              </a:solidFill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группой томских ученых 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из </a:t>
            </a:r>
            <a:r>
              <a:rPr lang="ru-RU" sz="2000" dirty="0" err="1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СибГМУ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ТУСУРа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ОАО 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«НИИПП», </a:t>
            </a:r>
            <a:endParaRPr lang="ru-RU" sz="20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также </a:t>
            </a: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учёных Новосибирского 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завода </a:t>
            </a: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полупроводниковых </a:t>
            </a:r>
          </a:p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приборов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2000" dirty="0">
              <a:solidFill>
                <a:srgbClr val="000000"/>
              </a:solidFill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Миниатюрный электронный 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прибор </a:t>
            </a:r>
            <a:endParaRPr lang="ru-RU" sz="20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микросхемой </a:t>
            </a: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разработан 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endParaRPr lang="ru-RU" sz="20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прибор 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для реабилитации больных в </a:t>
            </a:r>
            <a:endParaRPr lang="ru-RU" sz="20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послеоперационный 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период. </a:t>
            </a:r>
            <a:endParaRPr lang="ru-RU" sz="20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 smtClean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607" y="4191007"/>
            <a:ext cx="1882346" cy="18823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297" y="5046154"/>
            <a:ext cx="1195640" cy="955445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553229"/>
              </p:ext>
            </p:extLst>
          </p:nvPr>
        </p:nvGraphicFramePr>
        <p:xfrm>
          <a:off x="10260706" y="369617"/>
          <a:ext cx="1511504" cy="7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CorelDRAW" r:id="rId6" imgW="1788280" imgH="850770" progId="CorelDraw.Graphic.18">
                  <p:embed/>
                </p:oleObj>
              </mc:Choice>
              <mc:Fallback>
                <p:oleObj name="CorelDRAW" r:id="rId6" imgW="1788280" imgH="85077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60706" y="369617"/>
                        <a:ext cx="1511504" cy="719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857438"/>
              </p:ext>
            </p:extLst>
          </p:nvPr>
        </p:nvGraphicFramePr>
        <p:xfrm>
          <a:off x="8921578" y="2274295"/>
          <a:ext cx="3159362" cy="4470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Acrobat Document" r:id="rId8" imgW="5667119" imgH="8019810" progId="AcroExch.Document.DC">
                  <p:embed/>
                </p:oleObj>
              </mc:Choice>
              <mc:Fallback>
                <p:oleObj name="Acrobat Document" r:id="rId8" imgW="5667119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921578" y="2274295"/>
                        <a:ext cx="3159362" cy="4470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635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69478"/>
            <a:ext cx="12192000" cy="68875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523" y="3028767"/>
            <a:ext cx="4289863" cy="35563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01504" y="1459107"/>
            <a:ext cx="49509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 "/>
              </a:rPr>
              <a:t>Основные характеристики: </a:t>
            </a:r>
          </a:p>
          <a:p>
            <a:r>
              <a:rPr lang="ru-RU" sz="1200" dirty="0">
                <a:latin typeface="Arial "/>
              </a:rPr>
              <a:t>Длительность </a:t>
            </a:r>
            <a:r>
              <a:rPr lang="ru-RU" sz="1200" dirty="0" smtClean="0">
                <a:latin typeface="Arial "/>
              </a:rPr>
              <a:t>импульса:  6х10</a:t>
            </a:r>
            <a:r>
              <a:rPr lang="ru-RU" sz="1200" baseline="30000" dirty="0" smtClean="0">
                <a:latin typeface="Arial "/>
              </a:rPr>
              <a:t>-</a:t>
            </a:r>
            <a:r>
              <a:rPr lang="ru-RU" sz="1200" dirty="0" smtClean="0">
                <a:latin typeface="Arial "/>
              </a:rPr>
              <a:t>³+20</a:t>
            </a:r>
            <a:r>
              <a:rPr lang="ru-RU" sz="1200" dirty="0">
                <a:latin typeface="Arial "/>
              </a:rPr>
              <a:t>% с;</a:t>
            </a:r>
          </a:p>
          <a:p>
            <a:r>
              <a:rPr lang="ru-RU" sz="1200" dirty="0">
                <a:latin typeface="Arial "/>
              </a:rPr>
              <a:t>Период следования импульсов в </a:t>
            </a:r>
            <a:r>
              <a:rPr lang="ru-RU" sz="1200" dirty="0" smtClean="0">
                <a:latin typeface="Arial "/>
              </a:rPr>
              <a:t>пачке: 24х10</a:t>
            </a:r>
            <a:r>
              <a:rPr lang="ru-RU" sz="1200" baseline="30000" dirty="0" smtClean="0">
                <a:latin typeface="Arial "/>
              </a:rPr>
              <a:t>-</a:t>
            </a:r>
            <a:r>
              <a:rPr lang="ru-RU" sz="1200" dirty="0" smtClean="0">
                <a:latin typeface="Arial "/>
              </a:rPr>
              <a:t>³+20</a:t>
            </a:r>
            <a:r>
              <a:rPr lang="ru-RU" sz="1200" dirty="0">
                <a:latin typeface="Arial "/>
              </a:rPr>
              <a:t>% с;</a:t>
            </a:r>
          </a:p>
          <a:p>
            <a:r>
              <a:rPr lang="ru-RU" sz="1200" dirty="0">
                <a:latin typeface="Arial "/>
              </a:rPr>
              <a:t>Длительность пачки </a:t>
            </a:r>
            <a:r>
              <a:rPr lang="ru-RU" sz="1200" dirty="0" smtClean="0">
                <a:latin typeface="Arial "/>
              </a:rPr>
              <a:t>импульсов: 366х10</a:t>
            </a:r>
            <a:r>
              <a:rPr lang="ru-RU" sz="1200" baseline="30000" dirty="0" smtClean="0">
                <a:latin typeface="Arial "/>
              </a:rPr>
              <a:t>-</a:t>
            </a:r>
            <a:r>
              <a:rPr lang="ru-RU" sz="1200" dirty="0" smtClean="0">
                <a:latin typeface="Arial "/>
              </a:rPr>
              <a:t>³+20</a:t>
            </a:r>
            <a:r>
              <a:rPr lang="ru-RU" sz="1200" dirty="0">
                <a:latin typeface="Arial "/>
              </a:rPr>
              <a:t>% с;</a:t>
            </a:r>
          </a:p>
          <a:p>
            <a:r>
              <a:rPr lang="ru-RU" sz="1200" dirty="0">
                <a:latin typeface="Arial "/>
              </a:rPr>
              <a:t>Период следования пачек </a:t>
            </a:r>
            <a:r>
              <a:rPr lang="ru-RU" sz="1200" dirty="0" smtClean="0">
                <a:latin typeface="Arial "/>
              </a:rPr>
              <a:t>импульсов: </a:t>
            </a:r>
            <a:r>
              <a:rPr lang="ru-RU" sz="1200" dirty="0">
                <a:latin typeface="Arial "/>
              </a:rPr>
              <a:t>3+20% с;</a:t>
            </a:r>
          </a:p>
          <a:p>
            <a:r>
              <a:rPr lang="ru-RU" sz="1200" dirty="0">
                <a:latin typeface="Arial "/>
              </a:rPr>
              <a:t>Амплитуда импульса тока через </a:t>
            </a:r>
            <a:r>
              <a:rPr lang="ru-RU" sz="1200" dirty="0" smtClean="0">
                <a:latin typeface="Arial "/>
              </a:rPr>
              <a:t>нагрузку: </a:t>
            </a:r>
            <a:r>
              <a:rPr lang="ru-RU" sz="1200" dirty="0">
                <a:latin typeface="Arial "/>
              </a:rPr>
              <a:t>100 </a:t>
            </a:r>
            <a:r>
              <a:rPr lang="ru-RU" sz="1200" dirty="0" err="1" smtClean="0">
                <a:latin typeface="Arial "/>
              </a:rPr>
              <a:t>Ом,мА</a:t>
            </a:r>
            <a:r>
              <a:rPr lang="ru-RU" sz="1200" dirty="0">
                <a:latin typeface="Arial "/>
              </a:rPr>
              <a:t> </a:t>
            </a:r>
            <a:r>
              <a:rPr lang="ru-RU" sz="1200" dirty="0" smtClean="0">
                <a:latin typeface="Arial "/>
              </a:rPr>
              <a:t>-10+20</a:t>
            </a:r>
            <a:r>
              <a:rPr lang="ru-RU" sz="1200" dirty="0">
                <a:latin typeface="Arial "/>
              </a:rPr>
              <a:t>%;</a:t>
            </a:r>
          </a:p>
          <a:p>
            <a:r>
              <a:rPr lang="ru-RU" sz="1200" dirty="0">
                <a:latin typeface="Arial "/>
              </a:rPr>
              <a:t>Амплитуда импульса тока через </a:t>
            </a:r>
            <a:r>
              <a:rPr lang="ru-RU" sz="1200" dirty="0" smtClean="0">
                <a:latin typeface="Arial "/>
              </a:rPr>
              <a:t>нагрузку: </a:t>
            </a:r>
            <a:r>
              <a:rPr lang="ru-RU" sz="1200" dirty="0">
                <a:latin typeface="Arial "/>
              </a:rPr>
              <a:t>400 </a:t>
            </a:r>
            <a:r>
              <a:rPr lang="ru-RU" sz="1200" dirty="0" err="1">
                <a:latin typeface="Arial "/>
              </a:rPr>
              <a:t>Ом,мА</a:t>
            </a:r>
            <a:r>
              <a:rPr lang="ru-RU" sz="1200" dirty="0">
                <a:latin typeface="Arial "/>
              </a:rPr>
              <a:t> </a:t>
            </a:r>
            <a:r>
              <a:rPr lang="ru-RU" sz="1200" dirty="0" smtClean="0">
                <a:latin typeface="Arial "/>
              </a:rPr>
              <a:t>- </a:t>
            </a:r>
            <a:r>
              <a:rPr lang="ru-RU" sz="1200" dirty="0">
                <a:latin typeface="Arial "/>
              </a:rPr>
              <a:t>не менее 4;</a:t>
            </a:r>
          </a:p>
          <a:p>
            <a:r>
              <a:rPr lang="ru-RU" sz="1200" dirty="0" smtClean="0">
                <a:latin typeface="Arial "/>
              </a:rPr>
              <a:t>Масса: </a:t>
            </a:r>
            <a:r>
              <a:rPr lang="ru-RU" sz="1200" dirty="0">
                <a:latin typeface="Arial "/>
              </a:rPr>
              <a:t>не более 5,5 г.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553229"/>
              </p:ext>
            </p:extLst>
          </p:nvPr>
        </p:nvGraphicFramePr>
        <p:xfrm>
          <a:off x="10260706" y="369617"/>
          <a:ext cx="1511504" cy="7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CorelDRAW" r:id="rId5" imgW="1788280" imgH="850770" progId="CorelDraw.Graphic.18">
                  <p:embed/>
                </p:oleObj>
              </mc:Choice>
              <mc:Fallback>
                <p:oleObj name="CorelDRAW" r:id="rId5" imgW="1788280" imgH="85077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260706" y="369617"/>
                        <a:ext cx="1511504" cy="719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2099266" y="403555"/>
            <a:ext cx="7993467" cy="608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АЭС ЖКТ «СИБИРИУМ»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55589" y="1038206"/>
            <a:ext cx="634591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АЭС ЖКТ </a:t>
            </a:r>
            <a:r>
              <a:rPr lang="ru-RU" sz="2000" b="1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СИБИРИУМ</a:t>
            </a:r>
            <a:r>
              <a:rPr lang="ru-RU" sz="2000" b="1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— это электронная металлическая капсула, внутри которой размещена миниатюрная микросхема – генератор электрических импульсов.</a:t>
            </a:r>
          </a:p>
          <a:p>
            <a:endParaRPr lang="ru-RU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Электрические импульсы, вырабатываемые генератором капсулы, по своим параметрам близки </a:t>
            </a:r>
            <a:r>
              <a:rPr lang="ru-RU" sz="2000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физиологическим </a:t>
            </a:r>
            <a:r>
              <a:rPr lang="ru-RU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сигналам, которые управляют нашим организмом в здоровом состоянии.</a:t>
            </a:r>
          </a:p>
          <a:p>
            <a:endParaRPr lang="ru-RU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Капсула </a:t>
            </a:r>
            <a:r>
              <a:rPr lang="ru-RU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весит всего 5 грамм, диаметром 11 мм и длиной 22 мм, её легко глотать. </a:t>
            </a:r>
          </a:p>
          <a:p>
            <a:endParaRPr lang="ru-RU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При введении капсулы во влажную среду организма запускается её рабочая программа, которая нормализует и стимулирует различные процессы в организме. </a:t>
            </a:r>
          </a:p>
        </p:txBody>
      </p:sp>
    </p:spTree>
    <p:extLst>
      <p:ext uri="{BB962C8B-B14F-4D97-AF65-F5344CB8AC3E}">
        <p14:creationId xmlns:p14="http://schemas.microsoft.com/office/powerpoint/2010/main" val="10452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578" y="-29545"/>
            <a:ext cx="12192000" cy="68875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79996" y="1019875"/>
            <a:ext cx="972629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Посылаемые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АЭС ЖКТ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«</a:t>
            </a: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СИБИРИУМ»</a:t>
            </a:r>
            <a:r>
              <a:rPr lang="ru-RU" sz="2000" b="1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импульсы воздействуют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на слизистую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оболочку, восстанавливают тонус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, двигательную активность мышц желудка и кишечника, нормализуют ритм сокращений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ЖКТ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.</a:t>
            </a:r>
            <a:endParaRPr lang="ru-RU" sz="2000" dirty="0" smtClean="0">
              <a:latin typeface="Arial "/>
              <a:cs typeface="Times New Roman" panose="02020603050405020304" pitchFamily="18" charset="0"/>
            </a:endParaRPr>
          </a:p>
          <a:p>
            <a:endParaRPr lang="ru-RU" dirty="0" smtClean="0"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9996" y="1953860"/>
            <a:ext cx="778933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 "/>
                <a:cs typeface="Times New Roman" panose="02020603050405020304" pitchFamily="18" charset="0"/>
              </a:rPr>
              <a:t>Показания к применению АЭС ЖКТ </a:t>
            </a:r>
            <a:r>
              <a:rPr lang="ru-RU" sz="2000" b="1" dirty="0" smtClean="0">
                <a:solidFill>
                  <a:srgbClr val="C00000"/>
                </a:solidFill>
                <a:latin typeface="Arial 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solidFill>
                  <a:srgbClr val="C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СИБИРИУМ</a:t>
            </a:r>
            <a:r>
              <a:rPr lang="ru-RU" sz="2000" b="1" dirty="0" smtClean="0">
                <a:solidFill>
                  <a:srgbClr val="C00000"/>
                </a:solidFill>
                <a:latin typeface="Arial "/>
                <a:cs typeface="Times New Roman" panose="02020603050405020304" pitchFamily="18" charset="0"/>
              </a:rPr>
              <a:t>»:</a:t>
            </a:r>
            <a:endParaRPr lang="ru-RU" sz="2000" dirty="0">
              <a:solidFill>
                <a:srgbClr val="C00000"/>
              </a:solidFill>
              <a:latin typeface="Arial 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 "/>
                <a:cs typeface="Times New Roman" panose="02020603050405020304" pitchFamily="18" charset="0"/>
              </a:rPr>
              <a:t>атония и парез кишечника любой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этиологии;</a:t>
            </a:r>
            <a:endParaRPr lang="ru-RU" sz="2000" dirty="0">
              <a:latin typeface="Arial 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 "/>
                <a:cs typeface="Times New Roman" panose="02020603050405020304" pitchFamily="18" charset="0"/>
              </a:rPr>
              <a:t>динамическая непроходимость кишечника;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 "/>
                <a:cs typeface="Times New Roman" panose="02020603050405020304" pitchFamily="18" charset="0"/>
              </a:rPr>
              <a:t>парезы и параличи кишечника вследствие травм </a:t>
            </a:r>
            <a:endParaRPr lang="ru-RU" sz="2000" dirty="0" smtClean="0">
              <a:latin typeface="Arial 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    головного и спинного мозга;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хронические запоры;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err="1" smtClean="0">
                <a:latin typeface="Arial "/>
                <a:cs typeface="Times New Roman" panose="02020603050405020304" pitchFamily="18" charset="0"/>
              </a:rPr>
              <a:t>дуоденостаз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и дискинезия желчевыводящих путей </a:t>
            </a:r>
            <a:endParaRPr lang="ru-RU" sz="2000" dirty="0" smtClean="0">
              <a:latin typeface="Arial 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    </a:t>
            </a:r>
            <a:r>
              <a:rPr lang="ru-RU" sz="2000" dirty="0" err="1" smtClean="0">
                <a:latin typeface="Arial "/>
                <a:cs typeface="Times New Roman" panose="02020603050405020304" pitchFamily="18" charset="0"/>
              </a:rPr>
              <a:t>постописторхозного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и </a:t>
            </a:r>
            <a:r>
              <a:rPr lang="ru-RU" sz="2000" dirty="0" err="1">
                <a:latin typeface="Arial "/>
                <a:cs typeface="Times New Roman" panose="02020603050405020304" pitchFamily="18" charset="0"/>
              </a:rPr>
              <a:t>лямблиозного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 характера;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 "/>
                <a:cs typeface="Times New Roman" panose="02020603050405020304" pitchFamily="18" charset="0"/>
              </a:rPr>
              <a:t>гельминтозный </a:t>
            </a:r>
            <a:r>
              <a:rPr lang="ru-RU" sz="2000" dirty="0" err="1">
                <a:latin typeface="Arial "/>
                <a:cs typeface="Times New Roman" panose="02020603050405020304" pitchFamily="18" charset="0"/>
              </a:rPr>
              <a:t>дуоденостаз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;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 "/>
                <a:cs typeface="Times New Roman" panose="02020603050405020304" pitchFamily="18" charset="0"/>
              </a:rPr>
              <a:t>патология поджелудочной железы, восстановление </a:t>
            </a:r>
            <a:endParaRPr lang="ru-RU" sz="2000" dirty="0" smtClean="0">
              <a:latin typeface="Arial 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    динамики </a:t>
            </a:r>
            <a:r>
              <a:rPr lang="ru-RU" sz="2000" dirty="0" err="1">
                <a:latin typeface="Arial "/>
                <a:cs typeface="Times New Roman" panose="02020603050405020304" pitchFamily="18" charset="0"/>
              </a:rPr>
              <a:t>протоковой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 системы;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Arial "/>
                <a:cs typeface="Times New Roman" panose="02020603050405020304" pitchFamily="18" charset="0"/>
              </a:rPr>
              <a:t>желчнокаменная болезнь (по назначению врача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и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другие.</a:t>
            </a:r>
          </a:p>
          <a:p>
            <a:r>
              <a:rPr lang="ru-RU" dirty="0" smtClean="0">
                <a:latin typeface="Georgia" panose="02040502050405020303" pitchFamily="18" charset="0"/>
              </a:rPr>
              <a:t> 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624" y="3719162"/>
            <a:ext cx="4586340" cy="3054830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553229"/>
              </p:ext>
            </p:extLst>
          </p:nvPr>
        </p:nvGraphicFramePr>
        <p:xfrm>
          <a:off x="10260706" y="369617"/>
          <a:ext cx="1511504" cy="7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CorelDRAW" r:id="rId5" imgW="1788280" imgH="850770" progId="CorelDraw.Graphic.18">
                  <p:embed/>
                </p:oleObj>
              </mc:Choice>
              <mc:Fallback>
                <p:oleObj name="CorelDRAW" r:id="rId5" imgW="1788280" imgH="85077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260706" y="369617"/>
                        <a:ext cx="1511504" cy="719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2099266" y="403555"/>
            <a:ext cx="7993467" cy="608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АЭС ЖКТ «СИБИРИУМ»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9545"/>
            <a:ext cx="12192000" cy="68875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35449" y="1105601"/>
            <a:ext cx="5623860" cy="4886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АЭС ЖКТ «</a:t>
            </a:r>
            <a:r>
              <a:rPr lang="ru-RU" sz="2000" dirty="0" err="1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Сибириум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» своими импульсами </a:t>
            </a:r>
            <a:r>
              <a:rPr lang="ru-RU" sz="2000" b="1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синхронизирует </a:t>
            </a:r>
            <a:r>
              <a:rPr lang="ru-RU" sz="2000" b="1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работу здоровых сил </a:t>
            </a:r>
            <a:r>
              <a:rPr lang="ru-RU" sz="2000" b="1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организма:</a:t>
            </a:r>
            <a:endParaRPr lang="ru-RU" sz="20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способствует 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нормализации обменных и иммунологических </a:t>
            </a: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процессов;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помогает 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восстановлению гормонального баланса </a:t>
            </a: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организма;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стимулирует 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мышечный </a:t>
            </a: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тонус;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восстанавливает 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функции рецепторного аппарата и </a:t>
            </a: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проводящих путей центральной и </a:t>
            </a:r>
            <a:r>
              <a:rPr lang="ru-RU" sz="2000" dirty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периферической нервной </a:t>
            </a:r>
            <a:r>
              <a:rPr lang="ru-RU" sz="2000" dirty="0" smtClean="0">
                <a:solidFill>
                  <a:srgbClr val="0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системы;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изменяет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психологический статус и 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нормализует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жизненный тонус</a:t>
            </a:r>
            <a:r>
              <a:rPr lang="ru-RU" sz="2000" dirty="0" smtClean="0">
                <a:latin typeface="Arial "/>
                <a:cs typeface="Times New Roman" panose="02020603050405020304" pitchFamily="18" charset="0"/>
              </a:rPr>
              <a:t>.</a:t>
            </a:r>
            <a:endParaRPr lang="ru-RU" sz="2000" dirty="0">
              <a:latin typeface="Arial 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593" y="2082707"/>
            <a:ext cx="5640742" cy="3766158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553229"/>
              </p:ext>
            </p:extLst>
          </p:nvPr>
        </p:nvGraphicFramePr>
        <p:xfrm>
          <a:off x="10260706" y="369617"/>
          <a:ext cx="1511504" cy="7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CorelDRAW" r:id="rId5" imgW="1788280" imgH="850770" progId="CorelDraw.Graphic.18">
                  <p:embed/>
                </p:oleObj>
              </mc:Choice>
              <mc:Fallback>
                <p:oleObj name="CorelDRAW" r:id="rId5" imgW="1788280" imgH="85077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260706" y="369617"/>
                        <a:ext cx="1511504" cy="719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2099266" y="403555"/>
            <a:ext cx="7993467" cy="608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АЭС ЖКТ «СИБИРИУМ»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06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9545"/>
            <a:ext cx="12192000" cy="68875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29353" y="1124554"/>
            <a:ext cx="7580337" cy="2932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АЭС </a:t>
            </a:r>
            <a:r>
              <a:rPr lang="ru-RU" sz="2000" b="1" dirty="0" smtClean="0">
                <a:solidFill>
                  <a:srgbClr val="C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ЖКТ «</a:t>
            </a:r>
            <a:r>
              <a:rPr lang="ru-RU" sz="2000" b="1" dirty="0" err="1" smtClean="0">
                <a:solidFill>
                  <a:srgbClr val="C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Сибириум</a:t>
            </a:r>
            <a:r>
              <a:rPr lang="ru-RU" sz="2000" b="1" dirty="0" smtClean="0">
                <a:solidFill>
                  <a:srgbClr val="C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2000" b="1" dirty="0">
                <a:solidFill>
                  <a:srgbClr val="C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предназначены</a:t>
            </a:r>
            <a:r>
              <a:rPr lang="ru-RU" sz="2000" dirty="0">
                <a:solidFill>
                  <a:srgbClr val="C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для индивидуального применения в домашних, амбулаторных и стационарных условиях, в плановой и экстренной хирургии, гастроэнтерологии, терапии, проктологии, </a:t>
            </a:r>
            <a:r>
              <a:rPr lang="ru-RU" sz="2000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курортологии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latin typeface="Arial "/>
                <a:cs typeface="Times New Roman" panose="02020603050405020304" pitchFamily="18" charset="0"/>
              </a:rPr>
              <a:t>Срок действия</a:t>
            </a:r>
            <a:r>
              <a:rPr lang="ru-RU" sz="2000" dirty="0">
                <a:solidFill>
                  <a:srgbClr val="C00000"/>
                </a:solidFill>
                <a:latin typeface="Arial 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Arial "/>
                <a:cs typeface="Times New Roman" panose="02020603050405020304" pitchFamily="18" charset="0"/>
              </a:rPr>
              <a:t>стимулятора определяется временем его прохождения через желудочно-кишечный тракт, а эффект сохраняется длительный (многомесячный) период.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effectLst/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9352" y="3625191"/>
            <a:ext cx="6797739" cy="2149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Способы применения</a:t>
            </a:r>
            <a:r>
              <a:rPr lang="ru-RU" sz="2000" dirty="0">
                <a:solidFill>
                  <a:srgbClr val="C00000"/>
                </a:solidFill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удержание </a:t>
            </a:r>
            <a:r>
              <a:rPr lang="ru-RU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в ротовой полости (</a:t>
            </a:r>
            <a:r>
              <a:rPr lang="ru-RU" sz="2000" dirty="0" err="1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сублингвальный</a:t>
            </a:r>
            <a:r>
              <a:rPr lang="ru-RU" sz="2000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проглатывание </a:t>
            </a:r>
            <a:r>
              <a:rPr lang="ru-RU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(самый распространённый способ</a:t>
            </a:r>
            <a:r>
              <a:rPr lang="ru-RU" sz="2000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введение </a:t>
            </a:r>
            <a:r>
              <a:rPr lang="ru-RU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в прямую кишку (в виде ректальной свечи</a:t>
            </a:r>
            <a:r>
              <a:rPr lang="ru-RU" sz="2000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000" dirty="0"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введение </a:t>
            </a:r>
            <a:r>
              <a:rPr lang="ru-RU" sz="2000" dirty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во влагалище до шейки </a:t>
            </a:r>
            <a:r>
              <a:rPr lang="ru-RU" sz="2000" dirty="0" smtClean="0">
                <a:latin typeface="Arial "/>
                <a:ea typeface="Calibri" panose="020F0502020204030204" pitchFamily="34" charset="0"/>
                <a:cs typeface="Times New Roman" panose="02020603050405020304" pitchFamily="18" charset="0"/>
              </a:rPr>
              <a:t>матки.</a:t>
            </a:r>
            <a:endParaRPr lang="ru-RU" sz="2000" dirty="0">
              <a:effectLst/>
              <a:latin typeface="Arial 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959" y="4011419"/>
            <a:ext cx="3345373" cy="223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8505" y="1376989"/>
            <a:ext cx="3344827" cy="2228104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553229"/>
              </p:ext>
            </p:extLst>
          </p:nvPr>
        </p:nvGraphicFramePr>
        <p:xfrm>
          <a:off x="10260706" y="369617"/>
          <a:ext cx="1511504" cy="7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CorelDRAW" r:id="rId6" imgW="1788280" imgH="850770" progId="CorelDraw.Graphic.18">
                  <p:embed/>
                </p:oleObj>
              </mc:Choice>
              <mc:Fallback>
                <p:oleObj name="CorelDRAW" r:id="rId6" imgW="1788280" imgH="85077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60706" y="369617"/>
                        <a:ext cx="1511504" cy="719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2099266" y="403555"/>
            <a:ext cx="7993467" cy="608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АЭС ЖКТ «СИБИРИУМ»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1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0" y="0"/>
            <a:ext cx="12192000" cy="6887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566" y="1011762"/>
            <a:ext cx="1882346" cy="18823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380" y="3881413"/>
            <a:ext cx="1767993" cy="17679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3689" y="3747135"/>
            <a:ext cx="1786283" cy="17862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2662" y="5458076"/>
            <a:ext cx="755970" cy="6218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3548" y="2558482"/>
            <a:ext cx="737680" cy="5913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0706" y="5360022"/>
            <a:ext cx="713294" cy="5364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33380" y="1054657"/>
            <a:ext cx="52361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 "/>
              </a:rPr>
              <a:t>В ассортимент входят 3 вида АЭС ЖКТ «</a:t>
            </a:r>
            <a:r>
              <a:rPr lang="ru-RU" sz="2000" b="1" dirty="0" err="1" smtClean="0">
                <a:latin typeface="Arial "/>
              </a:rPr>
              <a:t>Сибириум</a:t>
            </a:r>
            <a:r>
              <a:rPr lang="ru-RU" sz="2000" b="1" dirty="0" smtClean="0">
                <a:latin typeface="Arial "/>
              </a:rPr>
              <a:t>»</a:t>
            </a:r>
            <a:r>
              <a:rPr lang="ru-RU" sz="2000" dirty="0" smtClean="0">
                <a:latin typeface="Arial "/>
              </a:rPr>
              <a:t>.</a:t>
            </a:r>
          </a:p>
          <a:p>
            <a:r>
              <a:rPr lang="ru-RU" sz="2000" dirty="0" smtClean="0">
                <a:latin typeface="Arial "/>
              </a:rPr>
              <a:t>Каждый </a:t>
            </a:r>
            <a:r>
              <a:rPr lang="ru-RU" sz="2000" dirty="0">
                <a:latin typeface="Arial "/>
              </a:rPr>
              <a:t>микроэлемент имеет определенное значение. </a:t>
            </a:r>
            <a:r>
              <a:rPr lang="ru-RU" sz="2000" dirty="0" smtClean="0">
                <a:latin typeface="Arial "/>
              </a:rPr>
              <a:t>Микроэлементы </a:t>
            </a:r>
            <a:r>
              <a:rPr lang="ru-RU" sz="2000" dirty="0">
                <a:latin typeface="Arial "/>
              </a:rPr>
              <a:t>нанесены на </a:t>
            </a:r>
            <a:r>
              <a:rPr lang="ru-RU" sz="2000" dirty="0" smtClean="0">
                <a:latin typeface="Arial "/>
              </a:rPr>
              <a:t>капсулы </a:t>
            </a:r>
            <a:r>
              <a:rPr lang="ru-RU" sz="2000" dirty="0">
                <a:latin typeface="Arial "/>
              </a:rPr>
              <a:t>в виде </a:t>
            </a:r>
            <a:r>
              <a:rPr lang="ru-RU" sz="2000" dirty="0" smtClean="0">
                <a:latin typeface="Arial "/>
              </a:rPr>
              <a:t>ионов, поэтому входят сразу </a:t>
            </a:r>
            <a:r>
              <a:rPr lang="ru-RU" sz="2000" dirty="0">
                <a:latin typeface="Arial "/>
              </a:rPr>
              <a:t>в </a:t>
            </a:r>
            <a:r>
              <a:rPr lang="ru-RU" sz="2000" dirty="0" smtClean="0">
                <a:latin typeface="Arial "/>
              </a:rPr>
              <a:t>кровь, </a:t>
            </a:r>
            <a:r>
              <a:rPr lang="ru-RU" sz="2000" dirty="0">
                <a:latin typeface="Arial "/>
              </a:rPr>
              <a:t>и </a:t>
            </a:r>
            <a:r>
              <a:rPr lang="ru-RU" sz="2000" dirty="0" smtClean="0">
                <a:latin typeface="Arial "/>
              </a:rPr>
              <a:t>попадают в </a:t>
            </a:r>
            <a:r>
              <a:rPr lang="ru-RU" sz="2000" dirty="0">
                <a:latin typeface="Arial "/>
              </a:rPr>
              <a:t>обменные </a:t>
            </a:r>
            <a:r>
              <a:rPr lang="ru-RU" sz="2000" dirty="0" smtClean="0">
                <a:latin typeface="Arial "/>
              </a:rPr>
              <a:t>процессы.</a:t>
            </a:r>
            <a:endParaRPr lang="ru-RU" sz="2000" dirty="0">
              <a:latin typeface="Arial 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13521" y="3881413"/>
            <a:ext cx="40934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 "/>
              </a:rPr>
              <a:t>Цинк </a:t>
            </a:r>
            <a:r>
              <a:rPr lang="ru-RU" sz="2000" dirty="0">
                <a:latin typeface="Arial "/>
              </a:rPr>
              <a:t>работает в 80 обменных процессах. </a:t>
            </a:r>
            <a:endParaRPr lang="ru-RU" sz="2000" dirty="0" smtClean="0">
              <a:latin typeface="Arial "/>
            </a:endParaRPr>
          </a:p>
          <a:p>
            <a:r>
              <a:rPr lang="ru-RU" sz="2000" dirty="0" smtClean="0">
                <a:latin typeface="Arial "/>
              </a:rPr>
              <a:t>Необходим для функции гипофиза, поджелудочной железы. </a:t>
            </a:r>
          </a:p>
          <a:p>
            <a:r>
              <a:rPr lang="ru-RU" sz="2000" dirty="0" smtClean="0">
                <a:latin typeface="Arial "/>
              </a:rPr>
              <a:t>Влияет </a:t>
            </a:r>
            <a:r>
              <a:rPr lang="ru-RU" sz="2000" dirty="0">
                <a:latin typeface="Arial "/>
              </a:rPr>
              <a:t>на выработку тестостерона и </a:t>
            </a:r>
            <a:r>
              <a:rPr lang="ru-RU" sz="2000" dirty="0" err="1">
                <a:latin typeface="Arial "/>
              </a:rPr>
              <a:t>эстрадиола</a:t>
            </a:r>
            <a:r>
              <a:rPr lang="ru-RU" sz="2000" dirty="0">
                <a:latin typeface="Arial "/>
              </a:rPr>
              <a:t>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660898" y="2038556"/>
            <a:ext cx="33100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 "/>
              </a:rPr>
              <a:t>Хром</a:t>
            </a:r>
            <a:r>
              <a:rPr lang="ru-RU" sz="2000" dirty="0" smtClean="0">
                <a:latin typeface="Arial "/>
              </a:rPr>
              <a:t> способствует снижению и показанию углеводных показателей, нормализации липидного обмена </a:t>
            </a:r>
            <a:endParaRPr lang="ru-RU" sz="2000" dirty="0">
              <a:latin typeface="Arial "/>
            </a:endParaRPr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553229"/>
              </p:ext>
            </p:extLst>
          </p:nvPr>
        </p:nvGraphicFramePr>
        <p:xfrm>
          <a:off x="10260706" y="369617"/>
          <a:ext cx="1511504" cy="719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CorelDRAW" r:id="rId10" imgW="1788280" imgH="850770" progId="CorelDraw.Graphic.18">
                  <p:embed/>
                </p:oleObj>
              </mc:Choice>
              <mc:Fallback>
                <p:oleObj name="CorelDRAW" r:id="rId10" imgW="1788280" imgH="85077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260706" y="369617"/>
                        <a:ext cx="1511504" cy="719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2099266" y="403555"/>
            <a:ext cx="7993467" cy="608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АЭС ЖКТ «СИБИРИУМ»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12345</TotalTime>
  <Words>1068</Words>
  <Application>Microsoft Office PowerPoint</Application>
  <PresentationFormat>Широкоэкранный</PresentationFormat>
  <Paragraphs>151</Paragraphs>
  <Slides>15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Arial</vt:lpstr>
      <vt:lpstr>Arial </vt:lpstr>
      <vt:lpstr>Arial Black</vt:lpstr>
      <vt:lpstr>Arial Narrow</vt:lpstr>
      <vt:lpstr>Calibri</vt:lpstr>
      <vt:lpstr>Calibri Light</vt:lpstr>
      <vt:lpstr>Georgia</vt:lpstr>
      <vt:lpstr>Tahoma</vt:lpstr>
      <vt:lpstr>Times New Roman</vt:lpstr>
      <vt:lpstr>Тема Office</vt:lpstr>
      <vt:lpstr>CorelDRAW</vt:lpstr>
      <vt:lpstr>Acrobat Document</vt:lpstr>
      <vt:lpstr>АКЦИОНЕРНОЕ ОБЩЕСТВО «НАУЧНО-ИССЛЕДОВАТЕЛЬСКИЙ ИНСТИТУТ ПОЛУПРОВОДНИКОВЫХ ПРИБОРОВ» </vt:lpstr>
      <vt:lpstr>О ПРЕДПРИЯТИИ</vt:lpstr>
      <vt:lpstr>МЕДИЦИНСКАЯ ТЕХНИКА</vt:lpstr>
      <vt:lpstr>АЭС ЖКТ «СИБИРИУМ»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АЭС МТ-РВ «ЭРЕКТРОН»</vt:lpstr>
      <vt:lpstr>АЭС МТ-РВ «ЭРЕКТРОН»</vt:lpstr>
      <vt:lpstr>АЭС МТ-РВ «ЭРЕКТРОН»</vt:lpstr>
      <vt:lpstr>АЭС МТ-РВ «ЭРЕКТРОН»</vt:lpstr>
      <vt:lpstr>АЭС МТ-РВ «ЭРЕКТРОН»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светодиодное освещение</dc:title>
  <dc:creator>Красилов Юрий Олегович</dc:creator>
  <cp:lastModifiedBy>Землякова Ольга Ивановна</cp:lastModifiedBy>
  <cp:revision>212</cp:revision>
  <dcterms:created xsi:type="dcterms:W3CDTF">2017-05-11T02:31:36Z</dcterms:created>
  <dcterms:modified xsi:type="dcterms:W3CDTF">2022-05-04T03:01:47Z</dcterms:modified>
</cp:coreProperties>
</file>