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sldIdLst>
    <p:sldId id="308" r:id="rId2"/>
    <p:sldId id="257" r:id="rId3"/>
    <p:sldId id="288" r:id="rId4"/>
    <p:sldId id="260" r:id="rId5"/>
    <p:sldId id="292" r:id="rId6"/>
    <p:sldId id="313" r:id="rId7"/>
    <p:sldId id="314" r:id="rId8"/>
    <p:sldId id="266" r:id="rId9"/>
    <p:sldId id="267" r:id="rId10"/>
    <p:sldId id="269" r:id="rId11"/>
    <p:sldId id="270" r:id="rId12"/>
    <p:sldId id="272" r:id="rId13"/>
    <p:sldId id="273" r:id="rId14"/>
    <p:sldId id="315" r:id="rId15"/>
    <p:sldId id="274" r:id="rId16"/>
    <p:sldId id="275" r:id="rId17"/>
    <p:sldId id="277" r:id="rId18"/>
    <p:sldId id="324" r:id="rId19"/>
    <p:sldId id="349" r:id="rId20"/>
    <p:sldId id="276" r:id="rId21"/>
    <p:sldId id="320" r:id="rId22"/>
    <p:sldId id="262" r:id="rId23"/>
    <p:sldId id="301" r:id="rId24"/>
    <p:sldId id="351" r:id="rId25"/>
    <p:sldId id="263" r:id="rId26"/>
    <p:sldId id="265" r:id="rId27"/>
    <p:sldId id="264" r:id="rId28"/>
    <p:sldId id="278" r:id="rId29"/>
    <p:sldId id="294" r:id="rId30"/>
    <p:sldId id="289" r:id="rId31"/>
    <p:sldId id="280" r:id="rId32"/>
    <p:sldId id="290" r:id="rId33"/>
    <p:sldId id="295" r:id="rId34"/>
    <p:sldId id="296" r:id="rId35"/>
    <p:sldId id="350" r:id="rId36"/>
    <p:sldId id="282" r:id="rId37"/>
    <p:sldId id="283" r:id="rId38"/>
    <p:sldId id="305" r:id="rId39"/>
    <p:sldId id="340" r:id="rId40"/>
    <p:sldId id="339" r:id="rId41"/>
    <p:sldId id="306" r:id="rId42"/>
    <p:sldId id="284" r:id="rId43"/>
    <p:sldId id="303" r:id="rId44"/>
    <p:sldId id="338" r:id="rId45"/>
    <p:sldId id="259" r:id="rId46"/>
    <p:sldId id="343" r:id="rId47"/>
    <p:sldId id="346" r:id="rId48"/>
    <p:sldId id="344" r:id="rId49"/>
    <p:sldId id="347" r:id="rId50"/>
    <p:sldId id="348" r:id="rId5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95664D"/>
    <a:srgbClr val="FFC8E6"/>
    <a:srgbClr val="DE0099"/>
    <a:srgbClr val="EA00A2"/>
    <a:srgbClr val="B5886F"/>
    <a:srgbClr val="AF7F65"/>
    <a:srgbClr val="A87558"/>
    <a:srgbClr val="9D6C5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039" autoAdjust="0"/>
    <p:restoredTop sz="93310" autoAdjust="0"/>
  </p:normalViewPr>
  <p:slideViewPr>
    <p:cSldViewPr>
      <p:cViewPr varScale="1">
        <p:scale>
          <a:sx n="116" d="100"/>
          <a:sy n="116" d="100"/>
        </p:scale>
        <p:origin x="-155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a:defRPr sz="1200">
                <a:latin typeface="Arial" panose="020B0604020202020204" pitchFamily="34" charset="0"/>
                <a:cs typeface="Arial" panose="020B0604020202020204" pitchFamily="34" charset="0"/>
              </a:defRPr>
            </a:lvl1pPr>
          </a:lstStyle>
          <a:p>
            <a:pPr>
              <a:defRPr/>
            </a:pPr>
            <a:endParaRPr lang="ru-RU" altLang="ru-RU"/>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endParaRPr lang="ru-RU" altLang="ru-RU"/>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l">
              <a:defRPr sz="1200">
                <a:latin typeface="Arial" panose="020B0604020202020204" pitchFamily="34" charset="0"/>
                <a:cs typeface="Arial" panose="020B0604020202020204" pitchFamily="34" charset="0"/>
              </a:defRPr>
            </a:lvl1pPr>
          </a:lstStyle>
          <a:p>
            <a:pPr>
              <a:defRPr/>
            </a:pPr>
            <a:endParaRPr lang="ru-RU" altLang="ru-RU"/>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9F9B4401-6966-44D2-8D66-FB8E6F8421C9}"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05A442EA-087E-4450-B21A-24F7B65E1873}" type="slidenum">
              <a:rPr lang="ru-RU" altLang="ru-RU" smtClean="0">
                <a:latin typeface="Arial" charset="0"/>
                <a:cs typeface="Arial" charset="0"/>
              </a:rPr>
              <a:pPr/>
              <a:t>2</a:t>
            </a:fld>
            <a:endParaRPr lang="ru-RU" altLang="ru-RU" smtClean="0">
              <a:latin typeface="Arial" charset="0"/>
              <a:cs typeface="Arial"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endParaRPr lang="ru-RU" altLang="ru-RU"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BB352DE5-49EA-474A-98FB-847C56BD0C08}" type="slidenum">
              <a:rPr lang="ru-RU" altLang="ru-RU" smtClean="0">
                <a:latin typeface="Arial" charset="0"/>
                <a:cs typeface="Arial" charset="0"/>
              </a:rPr>
              <a:pPr/>
              <a:t>15</a:t>
            </a:fld>
            <a:endParaRPr lang="ru-RU" altLang="ru-RU" smtClean="0">
              <a:latin typeface="Arial" charset="0"/>
              <a:cs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endParaRPr lang="ru-RU" altLang="ru-RU" sz="70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23220522-2CD5-4903-AC02-6752B32D17F1}" type="slidenum">
              <a:rPr lang="ru-RU" altLang="ru-RU" smtClean="0">
                <a:latin typeface="Arial" charset="0"/>
                <a:cs typeface="Arial" charset="0"/>
              </a:rPr>
              <a:pPr/>
              <a:t>40</a:t>
            </a:fld>
            <a:endParaRPr lang="ru-RU" altLang="ru-RU" smtClean="0">
              <a:latin typeface="Arial" charset="0"/>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pPr algn="just" eaLnBrk="1" hangingPunct="1">
              <a:spcBef>
                <a:spcPct val="0"/>
              </a:spcBef>
            </a:pPr>
            <a:endParaRPr lang="ru-RU" altLang="ru-RU" b="1" smtClean="0">
              <a:solidFill>
                <a:schemeClr val="bg1"/>
              </a:solidFill>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miter lim="800000"/>
            <a:headEnd/>
            <a:tailEnd/>
          </a:ln>
        </p:spPr>
        <p:txBody>
          <a:bodyPr/>
          <a:lstStyle/>
          <a:p>
            <a:fld id="{0E0245A6-C32D-4A0C-85F5-6083B70DD900}" type="slidenum">
              <a:rPr lang="ru-RU" altLang="ru-RU" smtClean="0">
                <a:latin typeface="Arial" charset="0"/>
                <a:cs typeface="Arial" charset="0"/>
              </a:rPr>
              <a:pPr/>
              <a:t>44</a:t>
            </a:fld>
            <a:endParaRPr lang="ru-RU" altLang="ru-RU" smtClean="0">
              <a:latin typeface="Arial" charset="0"/>
              <a:cs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pPr eaLnBrk="1" hangingPunct="1"/>
            <a:endParaRPr lang="ru-RU" altLang="ru-RU"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FA434EB7-F5C0-4758-9028-9C4FD33EE657}" type="slidenum">
              <a:rPr lang="ru-RU" altLang="ru-RU"/>
              <a:pPr>
                <a:defRPr/>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0644366A-702B-4B5C-91B7-A179962590C9}" type="slidenum">
              <a:rPr lang="ru-RU" altLang="ru-RU"/>
              <a:pPr>
                <a:defRPr/>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1680B88C-9B04-40ED-9DC2-FF657F2EA317}"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DAC167FE-0804-4652-A750-369A6B2BF8B4}" type="slidenum">
              <a:rPr lang="ru-RU" altLang="ru-RU"/>
              <a:pPr>
                <a:defRPr/>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E0EEFF9C-3BB2-4F40-9A55-A88480F688EE}" type="slidenum">
              <a:rPr lang="ru-RU" altLang="ru-RU"/>
              <a:pPr>
                <a:defRPr/>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D309C93D-242E-4A8C-944F-1C98B8DFD738}" type="slidenum">
              <a:rPr lang="ru-RU" altLang="ru-RU"/>
              <a:pPr>
                <a:defRPr/>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58F20CF1-D73B-4D82-B2AA-9E91EA634B54}" type="slidenum">
              <a:rPr lang="ru-RU" altLang="ru-RU"/>
              <a:pPr>
                <a:defRPr/>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E0699D73-3FD5-4274-9CEB-D4A073F96C13}" type="slidenum">
              <a:rPr lang="ru-RU" altLang="ru-RU"/>
              <a:pPr>
                <a:defRPr/>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E9E26E63-866E-4409-9623-8172353B4A02}" type="slidenum">
              <a:rPr lang="ru-RU" altLang="ru-RU"/>
              <a:pPr>
                <a:defRPr/>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3BC2822C-B08C-40C9-AD42-EF4761C54F2F}" type="slidenum">
              <a:rPr lang="ru-RU" altLang="ru-RU"/>
              <a:pPr>
                <a:defRPr/>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56A716C4-28B2-452B-BC4C-EB055AC36030}" type="slidenum">
              <a:rPr lang="ru-RU" altLang="ru-RU"/>
              <a:pPr>
                <a:defRPr/>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a:defRPr sz="1400">
                <a:latin typeface="Arial" panose="020B0604020202020204" pitchFamily="34" charset="0"/>
                <a:cs typeface="Arial" panose="020B0604020202020204" pitchFamily="34" charset="0"/>
              </a:defRPr>
            </a:lvl1pPr>
          </a:lstStyle>
          <a:p>
            <a:pPr>
              <a:defRPr/>
            </a:pPr>
            <a:endParaRPr lang="ru-RU" altLang="ru-RU"/>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cs typeface="Arial" panose="020B0604020202020204" pitchFamily="34" charset="0"/>
              </a:defRPr>
            </a:lvl1pPr>
          </a:lstStyle>
          <a:p>
            <a:pPr>
              <a:defRPr/>
            </a:pPr>
            <a:endParaRPr lang="ru-RU" altLang="ru-RU"/>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defRPr>
            </a:lvl1pPr>
          </a:lstStyle>
          <a:p>
            <a:pPr>
              <a:defRPr/>
            </a:pPr>
            <a:fld id="{5769EC53-F276-41FA-812A-62C6E643D1A0}"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pantika.biz/partnyora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endParaRPr lang="ru-RU" altLang="ru-RU" smtClean="0"/>
          </a:p>
        </p:txBody>
      </p:sp>
      <p:sp>
        <p:nvSpPr>
          <p:cNvPr id="14338" name="Rectangle 3"/>
          <p:cNvSpPr>
            <a:spLocks noGrp="1" noChangeArrowheads="1"/>
          </p:cNvSpPr>
          <p:nvPr>
            <p:ph type="body" idx="1"/>
          </p:nvPr>
        </p:nvSpPr>
        <p:spPr/>
        <p:txBody>
          <a:bodyPr/>
          <a:lstStyle/>
          <a:p>
            <a:pPr eaLnBrk="1" hangingPunct="1"/>
            <a:endParaRPr lang="ru-RU" altLang="ru-RU" smtClean="0"/>
          </a:p>
        </p:txBody>
      </p:sp>
      <p:pic>
        <p:nvPicPr>
          <p:cNvPr id="14339" name="Picture 10" descr="D-128-D-0917"/>
          <p:cNvPicPr>
            <a:picLocks noChangeAspect="1" noChangeArrowheads="1"/>
          </p:cNvPicPr>
          <p:nvPr/>
        </p:nvPicPr>
        <p:blipFill>
          <a:blip r:embed="rId2">
            <a:lum bright="12000" contrast="-24000"/>
          </a:blip>
          <a:srcRect l="5887" r="15617"/>
          <a:stretch>
            <a:fillRect/>
          </a:stretch>
        </p:blipFill>
        <p:spPr bwMode="auto">
          <a:xfrm>
            <a:off x="0" y="0"/>
            <a:ext cx="9144000" cy="6858000"/>
          </a:xfrm>
          <a:prstGeom prst="rect">
            <a:avLst/>
          </a:prstGeom>
          <a:noFill/>
          <a:ln w="9525">
            <a:noFill/>
            <a:miter lim="800000"/>
            <a:headEnd/>
            <a:tailEnd/>
          </a:ln>
        </p:spPr>
      </p:pic>
      <p:sp>
        <p:nvSpPr>
          <p:cNvPr id="80908" name="Rectangle 12"/>
          <p:cNvSpPr>
            <a:spLocks noChangeArrowheads="1"/>
          </p:cNvSpPr>
          <p:nvPr/>
        </p:nvSpPr>
        <p:spPr bwMode="auto">
          <a:xfrm>
            <a:off x="533400" y="0"/>
            <a:ext cx="819150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ru-RU" altLang="ru-RU"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Пантика - солнечная косметика</a:t>
            </a:r>
            <a:r>
              <a:rPr lang="ru-RU" altLang="ru-RU"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Крыма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2" descr="6518"/>
          <p:cNvPicPr>
            <a:picLocks noChangeAspect="1" noChangeArrowheads="1"/>
          </p:cNvPicPr>
          <p:nvPr/>
        </p:nvPicPr>
        <p:blipFill>
          <a:blip r:embed="rId2">
            <a:lum bright="-18000" contrast="-24000"/>
          </a:blip>
          <a:srcRect/>
          <a:stretch>
            <a:fillRect/>
          </a:stretch>
        </p:blipFill>
        <p:spPr bwMode="auto">
          <a:xfrm>
            <a:off x="0" y="0"/>
            <a:ext cx="9144000" cy="6858000"/>
          </a:xfrm>
          <a:prstGeom prst="rect">
            <a:avLst/>
          </a:prstGeom>
          <a:noFill/>
          <a:ln w="9525">
            <a:noFill/>
            <a:miter lim="800000"/>
            <a:headEnd/>
            <a:tailEnd/>
          </a:ln>
        </p:spPr>
      </p:pic>
      <p:sp>
        <p:nvSpPr>
          <p:cNvPr id="29710" name="Rectangle 14"/>
          <p:cNvSpPr>
            <a:spLocks noGrp="1" noChangeArrowheads="1"/>
          </p:cNvSpPr>
          <p:nvPr>
            <p:ph type="title"/>
          </p:nvPr>
        </p:nvSpPr>
        <p:spPr/>
        <p:txBody>
          <a:bodyPr/>
          <a:lstStyle/>
          <a:p>
            <a:pPr eaLnBrk="1" hangingPunct="1">
              <a:defRPr/>
            </a:pPr>
            <a:r>
              <a:rPr lang="ru-RU" altLang="ru-RU" dirty="0">
                <a:solidFill>
                  <a:schemeClr val="bg1"/>
                </a:solidFill>
                <a:effectLst>
                  <a:outerShdw blurRad="38100" dist="38100" dir="2700000" algn="tl">
                    <a:srgbClr val="000000">
                      <a:alpha val="43137"/>
                    </a:srgbClr>
                  </a:outerShdw>
                </a:effectLst>
              </a:rPr>
              <a:t> </a:t>
            </a:r>
            <a:r>
              <a:rPr lang="ru-RU" altLang="ru-RU" b="1" dirty="0">
                <a:solidFill>
                  <a:schemeClr val="bg1"/>
                </a:solidFill>
                <a:effectLst>
                  <a:outerShdw blurRad="38100" dist="38100" dir="2700000" algn="tl">
                    <a:srgbClr val="000000">
                      <a:alpha val="43137"/>
                    </a:srgbClr>
                  </a:outerShdw>
                </a:effectLst>
              </a:rPr>
              <a:t>Серия "Squalus acanthias"</a:t>
            </a:r>
            <a:r>
              <a:rPr lang="ru-RU" altLang="ru-RU" b="1" i="1" dirty="0">
                <a:solidFill>
                  <a:schemeClr val="bg1"/>
                </a:solidFill>
                <a:effectLst>
                  <a:outerShdw blurRad="38100" dist="38100" dir="2700000" algn="tl">
                    <a:srgbClr val="000000">
                      <a:alpha val="43137"/>
                    </a:srgbClr>
                  </a:outerShdw>
                </a:effectLst>
              </a:rPr>
              <a:t/>
            </a:r>
            <a:br>
              <a:rPr lang="ru-RU" altLang="ru-RU" b="1" i="1" dirty="0">
                <a:solidFill>
                  <a:schemeClr val="bg1"/>
                </a:solidFill>
                <a:effectLst>
                  <a:outerShdw blurRad="38100" dist="38100" dir="2700000" algn="tl">
                    <a:srgbClr val="000000">
                      <a:alpha val="43137"/>
                    </a:srgbClr>
                  </a:outerShdw>
                </a:effectLst>
              </a:rPr>
            </a:br>
            <a:endParaRPr lang="ru-RU" altLang="ru-RU" b="1" i="1" dirty="0">
              <a:solidFill>
                <a:schemeClr val="bg1"/>
              </a:solidFill>
              <a:effectLst>
                <a:outerShdw blurRad="38100" dist="38100" dir="2700000" algn="tl">
                  <a:srgbClr val="000000">
                    <a:alpha val="43137"/>
                  </a:srgbClr>
                </a:outerShdw>
              </a:effectLst>
            </a:endParaRPr>
          </a:p>
        </p:txBody>
      </p:sp>
      <p:sp>
        <p:nvSpPr>
          <p:cNvPr id="29711" name="Rectangle 15"/>
          <p:cNvSpPr>
            <a:spLocks noChangeArrowheads="1"/>
          </p:cNvSpPr>
          <p:nvPr/>
        </p:nvSpPr>
        <p:spPr bwMode="auto">
          <a:xfrm>
            <a:off x="457200" y="1066800"/>
            <a:ext cx="8229600" cy="5486400"/>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С МОРСКИМ КОЛЛАГЕНОМ</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ОТ МОРЩИН</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ДЛЯ УХОДА ВОКРУГ ГЛАЗ</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ПИТАТЕЛЬНЫЙ</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УВЛАЖНЯЮЩИЙ</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НОЧНОЙ</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РЕГЕНЕРИРУЮЩИЙ</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ДЛЯ ПЯТОК</a:t>
            </a:r>
          </a:p>
          <a:p>
            <a:pPr>
              <a:lnSpc>
                <a:spcPct val="80000"/>
              </a:lnSpc>
              <a:defRPr/>
            </a:pPr>
            <a:endParaRPr lang="ru-RU" altLang="ru-RU" sz="1800" b="1" dirty="0">
              <a:solidFill>
                <a:schemeClr val="bg1"/>
              </a:solidFill>
              <a:latin typeface="Verdana" panose="020B0604030504040204" pitchFamily="34" charset="0"/>
            </a:endParaRPr>
          </a:p>
          <a:p>
            <a:pPr>
              <a:lnSpc>
                <a:spcPct val="80000"/>
              </a:lnSpc>
              <a:defRPr/>
            </a:pPr>
            <a:r>
              <a:rPr lang="ru-RU" altLang="ru-RU" sz="2000" b="1" dirty="0">
                <a:solidFill>
                  <a:schemeClr val="bg1"/>
                </a:solidFill>
                <a:effectLst>
                  <a:outerShdw blurRad="38100" dist="38100" dir="2700000" algn="tl">
                    <a:srgbClr val="000000">
                      <a:alpha val="43137"/>
                    </a:srgbClr>
                  </a:outerShdw>
                </a:effectLst>
                <a:latin typeface="Yu Gothic UI" panose="020B0500000000000000" pitchFamily="34" charset="-128"/>
                <a:ea typeface="Yu Gothic UI" panose="020B0500000000000000" pitchFamily="34" charset="-128"/>
              </a:rPr>
              <a:t>КРЕМ ДЛЯ ЭФФЕКТИВНОГО УХОДА ЗА НОГАМИ</a:t>
            </a:r>
          </a:p>
          <a:p>
            <a:pPr>
              <a:lnSpc>
                <a:spcPct val="80000"/>
              </a:lnSpc>
              <a:defRPr/>
            </a:pPr>
            <a:endParaRPr lang="ru-RU" altLang="ru-RU" sz="1800" b="1" dirty="0">
              <a:solidFill>
                <a:schemeClr val="bg1"/>
              </a:solidFill>
            </a:endParaRPr>
          </a:p>
          <a:p>
            <a:pPr>
              <a:lnSpc>
                <a:spcPct val="80000"/>
              </a:lnSpc>
              <a:defRPr/>
            </a:pPr>
            <a:endParaRPr lang="ru-RU" altLang="ru-RU" sz="1800" b="1" dirty="0">
              <a:solidFill>
                <a:srgbClr val="D58F2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a:spLocks noChangeArrowheads="1"/>
          </p:cNvSpPr>
          <p:nvPr/>
        </p:nvSpPr>
        <p:spPr bwMode="auto">
          <a:xfrm>
            <a:off x="0" y="4256088"/>
            <a:ext cx="6781800" cy="2168525"/>
          </a:xfrm>
          <a:prstGeom prst="rect">
            <a:avLst/>
          </a:prstGeom>
          <a:solidFill>
            <a:srgbClr val="6699FF"/>
          </a:solidFill>
          <a:ln w="9525">
            <a:noFill/>
            <a:miter lim="800000"/>
            <a:headEnd/>
            <a:tailEnd/>
          </a:ln>
        </p:spPr>
        <p:txBody>
          <a:bodyPr anchor="ctr">
            <a:spAutoFit/>
          </a:bodyPr>
          <a:lstStyle/>
          <a:p>
            <a:pPr marL="82550"/>
            <a:r>
              <a:rPr lang="ru-RU" altLang="ru-RU" sz="2400" dirty="0">
                <a:solidFill>
                  <a:srgbClr val="0000CC"/>
                </a:solidFill>
                <a:latin typeface="+mn-lt"/>
                <a:ea typeface="Yu Gothic UI" pitchFamily="34" charset="-128"/>
              </a:rPr>
              <a:t>Крем для пяток</a:t>
            </a:r>
            <a:r>
              <a:rPr lang="ru-RU" altLang="ru-RU" sz="2400" dirty="0">
                <a:solidFill>
                  <a:schemeClr val="bg1"/>
                </a:solidFill>
                <a:latin typeface="+mn-lt"/>
                <a:ea typeface="Yu Gothic UI" pitchFamily="34" charset="-128"/>
              </a:rPr>
              <a:t> </a:t>
            </a:r>
          </a:p>
          <a:p>
            <a:pPr marL="82550"/>
            <a:r>
              <a:rPr lang="ru-RU" altLang="ru-RU" sz="1600" dirty="0">
                <a:solidFill>
                  <a:schemeClr val="bg1"/>
                </a:solidFill>
                <a:latin typeface="+mn-lt"/>
                <a:ea typeface="Yu Gothic UI" pitchFamily="34" charset="-128"/>
              </a:rPr>
              <a:t>на основе масла черноморской акулы катран эффективно размягчает и увлажняет кожу пяток, оказывает омолаживающее действие благодаря уникальному составу биологически активных веществ. Он содержит натуральный антибиотик сквален, обладает антибактериальными свойствами, повышает местный иммунитет. Крем эффективно заживляет трещины на пятках, предупреждает появление натоптышей. </a:t>
            </a:r>
          </a:p>
        </p:txBody>
      </p:sp>
      <p:sp>
        <p:nvSpPr>
          <p:cNvPr id="25602" name="Rectangle 7"/>
          <p:cNvSpPr>
            <a:spLocks noChangeArrowheads="1"/>
          </p:cNvSpPr>
          <p:nvPr/>
        </p:nvSpPr>
        <p:spPr bwMode="auto">
          <a:xfrm>
            <a:off x="3962400" y="533400"/>
            <a:ext cx="5181600" cy="1938992"/>
          </a:xfrm>
          <a:prstGeom prst="rect">
            <a:avLst/>
          </a:prstGeom>
          <a:solidFill>
            <a:srgbClr val="6699FF"/>
          </a:solidFill>
          <a:ln w="9525">
            <a:noFill/>
            <a:miter lim="800000"/>
            <a:headEnd/>
            <a:tailEnd/>
          </a:ln>
        </p:spPr>
        <p:txBody>
          <a:bodyPr wrap="square" anchor="ctr">
            <a:spAutoFit/>
          </a:bodyPr>
          <a:lstStyle/>
          <a:p>
            <a:r>
              <a:rPr lang="ru-RU" altLang="ru-RU" sz="2400" dirty="0">
                <a:solidFill>
                  <a:srgbClr val="0000CC"/>
                </a:solidFill>
                <a:latin typeface="+mn-lt"/>
                <a:ea typeface="Yu Gothic UI" pitchFamily="34" charset="-128"/>
              </a:rPr>
              <a:t>Крем с морским коллагеном</a:t>
            </a:r>
            <a:r>
              <a:rPr lang="ru-RU" altLang="ru-RU" sz="2400" dirty="0">
                <a:solidFill>
                  <a:schemeClr val="bg1"/>
                </a:solidFill>
                <a:latin typeface="+mn-lt"/>
                <a:ea typeface="Yu Gothic UI" pitchFamily="34" charset="-128"/>
              </a:rPr>
              <a:t> </a:t>
            </a:r>
          </a:p>
          <a:p>
            <a:r>
              <a:rPr lang="ru-RU" altLang="ru-RU" sz="1600" dirty="0">
                <a:solidFill>
                  <a:schemeClr val="bg1"/>
                </a:solidFill>
                <a:latin typeface="+mn-lt"/>
                <a:ea typeface="Yu Gothic UI" pitchFamily="34" charset="-128"/>
              </a:rPr>
              <a:t>на основе масла черноморской акулы катран обладает уникальным составом и свойствами. Высокоэффективный состав крема обеспечивает интенсивное питание, увлажнение, защиту кожи от усталости и старения, залечивает микротрещины и отвечает за здоровый вид кожного покрова. </a:t>
            </a:r>
          </a:p>
        </p:txBody>
      </p:sp>
      <p:pic>
        <p:nvPicPr>
          <p:cNvPr id="25603" name="Picture 19" descr="Krem-dlya-pyatok-s-maslom-akuly-gotovo-300x300"/>
          <p:cNvPicPr>
            <a:picLocks noChangeAspect="1" noChangeArrowheads="1"/>
          </p:cNvPicPr>
          <p:nvPr/>
        </p:nvPicPr>
        <p:blipFill>
          <a:blip r:embed="rId2">
            <a:lum bright="6000" contrast="-6000"/>
          </a:blip>
          <a:srcRect l="34666" r="33333"/>
          <a:stretch>
            <a:fillRect/>
          </a:stretch>
        </p:blipFill>
        <p:spPr bwMode="auto">
          <a:xfrm>
            <a:off x="7543800" y="3352800"/>
            <a:ext cx="990600" cy="3162300"/>
          </a:xfrm>
          <a:prstGeom prst="rect">
            <a:avLst/>
          </a:prstGeom>
          <a:noFill/>
          <a:ln w="9525">
            <a:noFill/>
            <a:miter lim="800000"/>
            <a:headEnd/>
            <a:tailEnd/>
          </a:ln>
        </p:spPr>
      </p:pic>
      <p:pic>
        <p:nvPicPr>
          <p:cNvPr id="2050" name="Picture 2" descr="C:\Users\-\Desktop\Для WB\акула-крем-с-морским-коллагеном.png"/>
          <p:cNvPicPr>
            <a:picLocks noChangeAspect="1" noChangeArrowheads="1"/>
          </p:cNvPicPr>
          <p:nvPr/>
        </p:nvPicPr>
        <p:blipFill>
          <a:blip r:embed="rId3">
            <a:clrChange>
              <a:clrFrom>
                <a:srgbClr val="FDFDFE"/>
              </a:clrFrom>
              <a:clrTo>
                <a:srgbClr val="FDFDFE">
                  <a:alpha val="0"/>
                </a:srgbClr>
              </a:clrTo>
            </a:clrChange>
          </a:blip>
          <a:srcRect l="16296" t="24444" r="17037" b="16667"/>
          <a:stretch>
            <a:fillRect/>
          </a:stretch>
        </p:blipFill>
        <p:spPr bwMode="auto">
          <a:xfrm>
            <a:off x="304800" y="0"/>
            <a:ext cx="3429000" cy="4038600"/>
          </a:xfrm>
          <a:prstGeom prst="rect">
            <a:avLst/>
          </a:prstGeom>
          <a:noFill/>
        </p:spPr>
      </p:pic>
      <p:pic>
        <p:nvPicPr>
          <p:cNvPr id="8" name="Picture 26" descr="акула"/>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657600" y="2971800"/>
            <a:ext cx="3048000" cy="110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49166 -0.003 L 3.33333E-6 -4.77336E-6 " pathEditMode="relative" rAng="0" ptsTypes="AA">
                                      <p:cBhvr>
                                        <p:cTn id="6" dur="5000" fill="hold"/>
                                        <p:tgtEl>
                                          <p:spTgt spid="8"/>
                                        </p:tgtEl>
                                        <p:attrNameLst>
                                          <p:attrName>ppt_x</p:attrName>
                                          <p:attrName>ppt_y</p:attrName>
                                        </p:attrNameLst>
                                      </p:cBhvr>
                                      <p:rCtr x="-246"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type="body" idx="1"/>
          </p:nvPr>
        </p:nvSpPr>
        <p:spPr/>
        <p:txBody>
          <a:bodyPr/>
          <a:lstStyle/>
          <a:p>
            <a:pPr eaLnBrk="1" hangingPunct="1"/>
            <a:endParaRPr lang="ru-RU" altLang="ru-RU" smtClean="0"/>
          </a:p>
        </p:txBody>
      </p:sp>
      <p:pic>
        <p:nvPicPr>
          <p:cNvPr id="26626" name="Picture 5" descr="1529169860_stingrays_photo405"/>
          <p:cNvPicPr>
            <a:picLocks noChangeAspect="1" noChangeArrowheads="1"/>
          </p:cNvPicPr>
          <p:nvPr/>
        </p:nvPicPr>
        <p:blipFill>
          <a:blip r:embed="rId2"/>
          <a:srcRect l="13669" t="2158"/>
          <a:stretch>
            <a:fillRect/>
          </a:stretch>
        </p:blipFill>
        <p:spPr bwMode="auto">
          <a:xfrm>
            <a:off x="0" y="0"/>
            <a:ext cx="9144000" cy="6911975"/>
          </a:xfrm>
          <a:prstGeom prst="rect">
            <a:avLst/>
          </a:prstGeom>
          <a:noFill/>
          <a:ln w="9525">
            <a:noFill/>
            <a:miter lim="800000"/>
            <a:headEnd/>
            <a:tailEnd/>
          </a:ln>
        </p:spPr>
      </p:pic>
      <p:sp>
        <p:nvSpPr>
          <p:cNvPr id="33799" name="Rectangle 7"/>
          <p:cNvSpPr>
            <a:spLocks noGrp="1" noChangeArrowheads="1"/>
          </p:cNvSpPr>
          <p:nvPr>
            <p:ph type="title"/>
          </p:nvPr>
        </p:nvSpPr>
        <p:spPr>
          <a:xfrm>
            <a:off x="457200" y="0"/>
            <a:ext cx="8229600" cy="1143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"Batoidea"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6357711973_086aac856f_b"/>
          <p:cNvPicPr>
            <a:picLocks noChangeAspect="1" noChangeArrowheads="1"/>
          </p:cNvPicPr>
          <p:nvPr/>
        </p:nvPicPr>
        <p:blipFill>
          <a:blip r:embed="rId2">
            <a:lum bright="-18000" contrast="-30000"/>
          </a:blip>
          <a:srcRect l="8397"/>
          <a:stretch>
            <a:fillRect/>
          </a:stretch>
        </p:blipFill>
        <p:spPr bwMode="auto">
          <a:xfrm>
            <a:off x="0" y="0"/>
            <a:ext cx="9144000" cy="6858000"/>
          </a:xfrm>
          <a:prstGeom prst="rect">
            <a:avLst/>
          </a:prstGeom>
          <a:noFill/>
          <a:ln w="9525">
            <a:noFill/>
            <a:miter lim="800000"/>
            <a:headEnd/>
            <a:tailEnd/>
          </a:ln>
        </p:spPr>
      </p:pic>
      <p:sp>
        <p:nvSpPr>
          <p:cNvPr id="34824" name="Rectangle 8"/>
          <p:cNvSpPr>
            <a:spLocks noGrp="1" noChangeArrowheads="1"/>
          </p:cNvSpPr>
          <p:nvPr>
            <p:ph type="body" idx="1"/>
          </p:nvPr>
        </p:nvSpPr>
        <p:spPr>
          <a:xfrm>
            <a:off x="457200" y="685800"/>
            <a:ext cx="7772400" cy="5257800"/>
          </a:xfrm>
        </p:spPr>
        <p:txBody>
          <a:bodyPr/>
          <a:lstStyle/>
          <a:p>
            <a:pPr eaLnBrk="1" hangingPunct="1">
              <a:lnSpc>
                <a:spcPct val="80000"/>
              </a:lnSpc>
              <a:buFontTx/>
              <a:buNone/>
              <a:defRPr/>
            </a:pPr>
            <a:r>
              <a:rPr lang="ru-RU" altLang="ru-RU" sz="1800" b="1" dirty="0" smtClean="0">
                <a:solidFill>
                  <a:schemeClr val="bg1"/>
                </a:solidFill>
                <a:effectLst>
                  <a:outerShdw blurRad="38100" dist="38100" dir="2700000" algn="tl">
                    <a:srgbClr val="000000">
                      <a:alpha val="43137"/>
                    </a:srgbClr>
                  </a:outerShdw>
                </a:effectLst>
              </a:rPr>
              <a:t>     </a:t>
            </a:r>
            <a:r>
              <a:rPr lang="ru-RU" altLang="ru-RU" sz="1600" b="1" dirty="0" smtClean="0">
                <a:solidFill>
                  <a:schemeClr val="bg1"/>
                </a:solidFill>
                <a:effectLst>
                  <a:outerShdw blurRad="38100" dist="38100" dir="2700000" algn="tl">
                    <a:srgbClr val="000000">
                      <a:alpha val="43137"/>
                    </a:srgbClr>
                  </a:outerShdw>
                </a:effectLst>
              </a:rPr>
              <a:t>Научная лаборатория "ПАНТИКА" исследовала состав печени черноморского ската-хвостокола. Она по своему составу приближена к печени акулы, богата полиненасыщенными жирными кислотами, биологически активными веществами и жирорастворимыми витаминами А и Е.</a:t>
            </a:r>
          </a:p>
          <a:p>
            <a:pPr eaLnBrk="1" hangingPunct="1">
              <a:lnSpc>
                <a:spcPct val="80000"/>
              </a:lnSpc>
              <a:buFontTx/>
              <a:buNone/>
              <a:defRPr/>
            </a:pPr>
            <a:endParaRPr lang="ru-RU" altLang="ru-RU" sz="1800" b="1" dirty="0" smtClean="0">
              <a:solidFill>
                <a:schemeClr val="bg1"/>
              </a:solidFill>
              <a:effectLst>
                <a:outerShdw blurRad="38100" dist="38100" dir="2700000" algn="tl">
                  <a:srgbClr val="000000">
                    <a:alpha val="43137"/>
                  </a:srgbClr>
                </a:outerShdw>
              </a:effectLst>
            </a:endParaRPr>
          </a:p>
          <a:p>
            <a:pPr eaLnBrk="1" hangingPunct="1">
              <a:lnSpc>
                <a:spcPct val="80000"/>
              </a:lnSpc>
              <a:buFontTx/>
              <a:buNone/>
              <a:defRPr/>
            </a:pPr>
            <a:endParaRPr lang="ru-RU" altLang="ru-RU" sz="1800" b="1" dirty="0" smtClean="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1600" b="1" dirty="0" smtClean="0">
                <a:solidFill>
                  <a:schemeClr val="bg1"/>
                </a:solidFill>
                <a:effectLst>
                  <a:outerShdw blurRad="38100" dist="38100" dir="2700000" algn="tl">
                    <a:srgbClr val="000000">
                      <a:alpha val="43137"/>
                    </a:srgbClr>
                  </a:outerShdw>
                </a:effectLst>
              </a:rPr>
              <a:t>Сквален - уничтожает вредоносные бактерии, грибки, вирусные инфекции, снимает воспалительные процессы, обусловленные бактериальными раздражителями, способствует заживлению ран. </a:t>
            </a:r>
          </a:p>
          <a:p>
            <a:pPr eaLnBrk="1" hangingPunct="1">
              <a:lnSpc>
                <a:spcPct val="80000"/>
              </a:lnSpc>
              <a:buFontTx/>
              <a:buNone/>
              <a:defRPr/>
            </a:pPr>
            <a:endParaRPr lang="ru-RU" altLang="ru-RU" sz="1800" b="1" dirty="0" smtClean="0">
              <a:solidFill>
                <a:schemeClr val="bg1"/>
              </a:solidFill>
              <a:effectLst>
                <a:outerShdw blurRad="38100" dist="38100" dir="2700000" algn="tl">
                  <a:srgbClr val="000000">
                    <a:alpha val="43137"/>
                  </a:srgbClr>
                </a:outerShdw>
              </a:effectLst>
            </a:endParaRPr>
          </a:p>
          <a:p>
            <a:pPr eaLnBrk="1" hangingPunct="1">
              <a:lnSpc>
                <a:spcPct val="80000"/>
              </a:lnSpc>
              <a:buFontTx/>
              <a:buNone/>
              <a:defRPr/>
            </a:pPr>
            <a:endParaRPr lang="ru-RU" altLang="ru-RU" sz="1800" b="1" dirty="0" smtClean="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1600" b="1" dirty="0" smtClean="0">
                <a:solidFill>
                  <a:schemeClr val="bg1"/>
                </a:solidFill>
                <a:effectLst>
                  <a:outerShdw blurRad="38100" dist="38100" dir="2700000" algn="tl">
                    <a:srgbClr val="000000">
                      <a:alpha val="43137"/>
                    </a:srgbClr>
                  </a:outerShdw>
                </a:effectLst>
              </a:rPr>
              <a:t>Витамин Е - замедляет процессы старения, являясь антиоксидантом, предотвращает окисление липидов кожи, препятствует образованию свободных радикалов, стимулирует биологические функции кожи. </a:t>
            </a:r>
          </a:p>
          <a:p>
            <a:pPr eaLnBrk="1" hangingPunct="1">
              <a:lnSpc>
                <a:spcPct val="80000"/>
              </a:lnSpc>
              <a:defRPr/>
            </a:pPr>
            <a:endParaRPr lang="ru-RU" altLang="ru-RU" sz="1800" b="1" dirty="0" smtClean="0">
              <a:solidFill>
                <a:schemeClr val="bg1"/>
              </a:solidFill>
              <a:effectLst>
                <a:outerShdw blurRad="38100" dist="38100" dir="2700000" algn="tl">
                  <a:srgbClr val="000000">
                    <a:alpha val="43137"/>
                  </a:srgbClr>
                </a:outerShdw>
              </a:effectLst>
            </a:endParaRPr>
          </a:p>
          <a:p>
            <a:pPr eaLnBrk="1" hangingPunct="1">
              <a:lnSpc>
                <a:spcPct val="80000"/>
              </a:lnSpc>
              <a:defRPr/>
            </a:pPr>
            <a:endParaRPr lang="ru-RU" altLang="ru-RU" sz="1800" b="1" dirty="0" smtClean="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1600" b="1" dirty="0" smtClean="0">
                <a:solidFill>
                  <a:schemeClr val="bg1"/>
                </a:solidFill>
                <a:effectLst>
                  <a:outerShdw blurRad="38100" dist="38100" dir="2700000" algn="tl">
                    <a:srgbClr val="000000">
                      <a:alpha val="43137"/>
                    </a:srgbClr>
                  </a:outerShdw>
                </a:effectLst>
              </a:rPr>
              <a:t>Витамин А (ретинол) играет важную роль в обменных процессах кожи, ускоряет регенерацию тканей, увлажняет и придает эластичность коже, омолаживает ее, повышает синтез коллагена, ускоряет отшелушевание отмерших роговых чешуек, делая кожу более гладкой и эластичной. Восстанавливает pH баланс кожи.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9" descr="0_1243f0_74cb7a81_orig"/>
          <p:cNvPicPr>
            <a:picLocks noChangeAspect="1" noChangeArrowheads="1"/>
          </p:cNvPicPr>
          <p:nvPr/>
        </p:nvPicPr>
        <p:blipFill>
          <a:blip r:embed="rId2"/>
          <a:srcRect t="4237" b="19492"/>
          <a:stretch>
            <a:fillRect/>
          </a:stretch>
        </p:blipFill>
        <p:spPr bwMode="auto">
          <a:xfrm>
            <a:off x="0" y="0"/>
            <a:ext cx="9144000" cy="6858000"/>
          </a:xfrm>
          <a:prstGeom prst="rect">
            <a:avLst/>
          </a:prstGeom>
          <a:noFill/>
          <a:ln w="9525">
            <a:noFill/>
            <a:miter lim="800000"/>
            <a:headEnd/>
            <a:tailEnd/>
          </a:ln>
        </p:spPr>
      </p:pic>
      <p:sp>
        <p:nvSpPr>
          <p:cNvPr id="90143" name="Rectangle 31"/>
          <p:cNvSpPr>
            <a:spLocks noGrp="1" noChangeArrowheads="1"/>
          </p:cNvSpPr>
          <p:nvPr>
            <p:ph type="title"/>
          </p:nvPr>
        </p:nvSpPr>
        <p:spPr>
          <a:xfrm>
            <a:off x="381000" y="0"/>
            <a:ext cx="8229600" cy="1143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"Batoidea"</a:t>
            </a:r>
          </a:p>
        </p:txBody>
      </p:sp>
      <p:sp>
        <p:nvSpPr>
          <p:cNvPr id="90144" name="Rectangle 32"/>
          <p:cNvSpPr>
            <a:spLocks noChangeArrowheads="1"/>
          </p:cNvSpPr>
          <p:nvPr/>
        </p:nvSpPr>
        <p:spPr bwMode="auto">
          <a:xfrm>
            <a:off x="228600" y="1219200"/>
            <a:ext cx="8229600" cy="4525963"/>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defRPr/>
            </a:pPr>
            <a:endParaRPr lang="ru-RU" altLang="ru-RU" dirty="0">
              <a:solidFill>
                <a:schemeClr val="bg1"/>
              </a:solidFill>
            </a:endParaRPr>
          </a:p>
          <a:p>
            <a:pPr>
              <a:defRPr/>
            </a:pPr>
            <a:endParaRPr lang="ru-RU" altLang="ru-RU" b="1" dirty="0">
              <a:solidFill>
                <a:schemeClr val="bg1"/>
              </a:solidFill>
            </a:endParaRPr>
          </a:p>
          <a:p>
            <a:pPr>
              <a:defRPr/>
            </a:pPr>
            <a:endParaRPr lang="ru-RU" altLang="ru-RU" b="1" dirty="0">
              <a:solidFill>
                <a:schemeClr val="bg1"/>
              </a:solidFill>
            </a:endParaRPr>
          </a:p>
          <a:p>
            <a:pPr>
              <a:defRPr/>
            </a:pPr>
            <a:r>
              <a:rPr lang="ru-RU" altLang="ru-RU" b="1" dirty="0">
                <a:solidFill>
                  <a:schemeClr val="bg1"/>
                </a:solidFill>
                <a:effectLst>
                  <a:outerShdw blurRad="38100" dist="38100" dir="2700000" algn="tl">
                    <a:srgbClr val="000000">
                      <a:alpha val="43137"/>
                    </a:srgbClr>
                  </a:outerShdw>
                </a:effectLst>
              </a:rPr>
              <a:t>Крем для рук с маслом ската</a:t>
            </a:r>
            <a:endParaRPr lang="en-US" altLang="ru-RU" b="1" dirty="0">
              <a:solidFill>
                <a:schemeClr val="bg1"/>
              </a:solidFill>
              <a:effectLst>
                <a:outerShdw blurRad="38100" dist="38100" dir="2700000" algn="tl">
                  <a:srgbClr val="000000">
                    <a:alpha val="43137"/>
                  </a:srgbClr>
                </a:outerShdw>
              </a:effectLst>
            </a:endParaRPr>
          </a:p>
          <a:p>
            <a:pPr>
              <a:buFontTx/>
              <a:buNone/>
              <a:defRPr/>
            </a:pPr>
            <a:endParaRPr lang="ru-RU" altLang="ru-RU" b="1" dirty="0">
              <a:solidFill>
                <a:schemeClr val="bg1"/>
              </a:solidFill>
            </a:endParaRPr>
          </a:p>
          <a:p>
            <a:pPr>
              <a:defRPr/>
            </a:pPr>
            <a:r>
              <a:rPr lang="ru-RU" altLang="ru-RU" b="1" dirty="0">
                <a:solidFill>
                  <a:schemeClr val="bg1"/>
                </a:solidFill>
                <a:effectLst>
                  <a:outerShdw blurRad="38100" dist="38100" dir="2700000" algn="tl">
                    <a:srgbClr val="000000">
                      <a:alpha val="43137"/>
                    </a:srgbClr>
                  </a:outerShdw>
                </a:effectLst>
              </a:rPr>
              <a:t>Крем для лица с маслом ската</a:t>
            </a:r>
          </a:p>
          <a:p>
            <a:pPr>
              <a:defRPr/>
            </a:pPr>
            <a:endParaRPr lang="ru-RU" altLang="ru-RU"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5" descr="ÐÑÐµÐ¼ Ð´Ð»Ñ ÑÑÐº Ñ Ð¼Ð°ÑÐ»Ð¾Ð¼ ÑÐºÐ°ÑÐ° ÐÐ°Ð½ÑÐ¸ÐºÐ° ÐÐµÑÑÑ"/>
          <p:cNvPicPr>
            <a:picLocks noChangeAspect="1" noChangeArrowheads="1"/>
          </p:cNvPicPr>
          <p:nvPr/>
        </p:nvPicPr>
        <p:blipFill>
          <a:blip r:embed="rId3">
            <a:lum contrast="18000"/>
          </a:blip>
          <a:srcRect l="34666" r="33333"/>
          <a:stretch>
            <a:fillRect/>
          </a:stretch>
        </p:blipFill>
        <p:spPr bwMode="auto">
          <a:xfrm>
            <a:off x="7467600" y="3124200"/>
            <a:ext cx="1066800" cy="3390900"/>
          </a:xfrm>
          <a:prstGeom prst="rect">
            <a:avLst/>
          </a:prstGeom>
          <a:noFill/>
          <a:ln w="9525">
            <a:noFill/>
            <a:miter lim="800000"/>
            <a:headEnd/>
            <a:tailEnd/>
          </a:ln>
        </p:spPr>
      </p:pic>
      <p:pic>
        <p:nvPicPr>
          <p:cNvPr id="35851" name="Picture 11" descr="pictur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19839887">
            <a:off x="2598738" y="2854325"/>
            <a:ext cx="3883025" cy="2320925"/>
          </a:xfrm>
          <a:prstGeom prst="rect">
            <a:avLst/>
          </a:prstGeom>
          <a:noFill/>
          <a:ln w="9525">
            <a:noFill/>
            <a:miter lim="800000"/>
            <a:headEnd/>
            <a:tailEnd/>
          </a:ln>
        </p:spPr>
      </p:pic>
      <p:sp>
        <p:nvSpPr>
          <p:cNvPr id="29699" name="Rectangle 15"/>
          <p:cNvSpPr>
            <a:spLocks noChangeArrowheads="1"/>
          </p:cNvSpPr>
          <p:nvPr/>
        </p:nvSpPr>
        <p:spPr bwMode="auto">
          <a:xfrm>
            <a:off x="3810000" y="457200"/>
            <a:ext cx="5334000" cy="1692771"/>
          </a:xfrm>
          <a:prstGeom prst="rect">
            <a:avLst/>
          </a:prstGeom>
          <a:solidFill>
            <a:schemeClr val="accent1"/>
          </a:solidFill>
          <a:ln w="3175">
            <a:noFill/>
            <a:miter lim="800000"/>
            <a:headEnd/>
            <a:tailEnd/>
          </a:ln>
        </p:spPr>
        <p:txBody>
          <a:bodyPr wrap="square">
            <a:spAutoFit/>
          </a:bodyPr>
          <a:lstStyle/>
          <a:p>
            <a:pPr>
              <a:spcBef>
                <a:spcPct val="30000"/>
              </a:spcBef>
            </a:pPr>
            <a:r>
              <a:rPr lang="ru-RU" altLang="ru-RU" sz="2400" b="1" dirty="0">
                <a:solidFill>
                  <a:srgbClr val="0000CC"/>
                </a:solidFill>
                <a:latin typeface="+mn-lt"/>
                <a:ea typeface="Yu Gothic UI" pitchFamily="34" charset="-128"/>
              </a:rPr>
              <a:t>Крем для лица</a:t>
            </a:r>
            <a:r>
              <a:rPr lang="ru-RU" altLang="ru-RU" sz="2400" b="1" dirty="0">
                <a:solidFill>
                  <a:schemeClr val="accent2"/>
                </a:solidFill>
                <a:latin typeface="+mn-lt"/>
                <a:ea typeface="Yu Gothic UI" pitchFamily="34" charset="-128"/>
              </a:rPr>
              <a:t>  </a:t>
            </a:r>
            <a:r>
              <a:rPr lang="ru-RU" altLang="ru-RU" sz="2400" b="1" dirty="0" smtClean="0">
                <a:solidFill>
                  <a:schemeClr val="accent2"/>
                </a:solidFill>
                <a:latin typeface="+mn-lt"/>
                <a:ea typeface="Yu Gothic UI" pitchFamily="34" charset="-128"/>
              </a:rPr>
              <a:t>                                               </a:t>
            </a:r>
            <a:r>
              <a:rPr lang="ru-RU" altLang="ru-RU" sz="1600" b="1" dirty="0" smtClean="0">
                <a:solidFill>
                  <a:schemeClr val="accent2"/>
                </a:solidFill>
                <a:latin typeface="+mn-lt"/>
                <a:ea typeface="Yu Gothic UI" pitchFamily="34" charset="-128"/>
              </a:rPr>
              <a:t>на </a:t>
            </a:r>
            <a:r>
              <a:rPr lang="ru-RU" altLang="ru-RU" sz="1600" b="1" dirty="0">
                <a:solidFill>
                  <a:schemeClr val="accent2"/>
                </a:solidFill>
                <a:latin typeface="+mn-lt"/>
                <a:ea typeface="Yu Gothic UI" pitchFamily="34" charset="-128"/>
              </a:rPr>
              <a:t>основе масла ската стимулирует </a:t>
            </a:r>
            <a:r>
              <a:rPr lang="ru-RU" altLang="ru-RU" sz="1600" b="1" dirty="0" smtClean="0">
                <a:solidFill>
                  <a:schemeClr val="accent2"/>
                </a:solidFill>
                <a:latin typeface="+mn-lt"/>
                <a:ea typeface="Yu Gothic UI" pitchFamily="34" charset="-128"/>
              </a:rPr>
              <a:t>сосудистый </a:t>
            </a:r>
            <a:r>
              <a:rPr lang="ru-RU" altLang="ru-RU" sz="1600" b="1" dirty="0">
                <a:solidFill>
                  <a:schemeClr val="accent2"/>
                </a:solidFill>
                <a:latin typeface="+mn-lt"/>
                <a:ea typeface="Yu Gothic UI" pitchFamily="34" charset="-128"/>
              </a:rPr>
              <a:t>тонус кожи, повышает иммунный статус, </a:t>
            </a:r>
            <a:r>
              <a:rPr lang="ru-RU" altLang="ru-RU" sz="1600" b="1" dirty="0" smtClean="0">
                <a:solidFill>
                  <a:schemeClr val="accent2"/>
                </a:solidFill>
                <a:latin typeface="+mn-lt"/>
                <a:ea typeface="Yu Gothic UI" pitchFamily="34" charset="-128"/>
              </a:rPr>
              <a:t>улучшает </a:t>
            </a:r>
            <a:r>
              <a:rPr lang="ru-RU" altLang="ru-RU" sz="1600" b="1" dirty="0">
                <a:solidFill>
                  <a:schemeClr val="accent2"/>
                </a:solidFill>
                <a:latin typeface="+mn-lt"/>
                <a:ea typeface="Yu Gothic UI" pitchFamily="34" charset="-128"/>
              </a:rPr>
              <a:t>состояние кожных покровов, </a:t>
            </a:r>
            <a:r>
              <a:rPr lang="ru-RU" altLang="ru-RU" sz="1600" b="1" dirty="0" smtClean="0">
                <a:solidFill>
                  <a:schemeClr val="accent2"/>
                </a:solidFill>
                <a:latin typeface="+mn-lt"/>
                <a:ea typeface="Yu Gothic UI" pitchFamily="34" charset="-128"/>
              </a:rPr>
              <a:t>повышает </a:t>
            </a:r>
            <a:r>
              <a:rPr lang="ru-RU" altLang="ru-RU" sz="1600" b="1" dirty="0">
                <a:solidFill>
                  <a:schemeClr val="accent2"/>
                </a:solidFill>
                <a:latin typeface="+mn-lt"/>
                <a:ea typeface="Yu Gothic UI" pitchFamily="34" charset="-128"/>
              </a:rPr>
              <a:t>синтез витамина D, является </a:t>
            </a:r>
            <a:r>
              <a:rPr lang="ru-RU" altLang="ru-RU" sz="1600" b="1" dirty="0" smtClean="0">
                <a:solidFill>
                  <a:schemeClr val="accent2"/>
                </a:solidFill>
                <a:latin typeface="+mn-lt"/>
                <a:ea typeface="Yu Gothic UI" pitchFamily="34" charset="-128"/>
              </a:rPr>
              <a:t>средством </a:t>
            </a:r>
            <a:r>
              <a:rPr lang="ru-RU" altLang="ru-RU" sz="1600" b="1" dirty="0">
                <a:solidFill>
                  <a:schemeClr val="accent2"/>
                </a:solidFill>
                <a:latin typeface="+mn-lt"/>
                <a:ea typeface="Yu Gothic UI" pitchFamily="34" charset="-128"/>
              </a:rPr>
              <a:t>для профилактики грибковых</a:t>
            </a:r>
            <a:r>
              <a:rPr lang="en-US" altLang="ru-RU" sz="1600" b="1" dirty="0">
                <a:solidFill>
                  <a:schemeClr val="accent2"/>
                </a:solidFill>
                <a:latin typeface="+mn-lt"/>
                <a:ea typeface="Yu Gothic UI" pitchFamily="34" charset="-128"/>
              </a:rPr>
              <a:t> </a:t>
            </a:r>
            <a:r>
              <a:rPr lang="ru-RU" altLang="ru-RU" sz="1600" b="1" dirty="0">
                <a:solidFill>
                  <a:schemeClr val="accent2"/>
                </a:solidFill>
                <a:latin typeface="+mn-lt"/>
                <a:ea typeface="Yu Gothic UI" pitchFamily="34" charset="-128"/>
              </a:rPr>
              <a:t>заболеваний.</a:t>
            </a:r>
          </a:p>
        </p:txBody>
      </p:sp>
      <p:sp>
        <p:nvSpPr>
          <p:cNvPr id="29700" name="Rectangle 21"/>
          <p:cNvSpPr>
            <a:spLocks noChangeArrowheads="1"/>
          </p:cNvSpPr>
          <p:nvPr/>
        </p:nvSpPr>
        <p:spPr bwMode="auto">
          <a:xfrm>
            <a:off x="0" y="5257800"/>
            <a:ext cx="6705600" cy="1200329"/>
          </a:xfrm>
          <a:prstGeom prst="rect">
            <a:avLst/>
          </a:prstGeom>
          <a:solidFill>
            <a:schemeClr val="accent1"/>
          </a:solidFill>
          <a:ln w="3175">
            <a:noFill/>
            <a:miter lim="800000"/>
            <a:headEnd/>
            <a:tailEnd/>
          </a:ln>
        </p:spPr>
        <p:txBody>
          <a:bodyPr wrap="square">
            <a:spAutoFit/>
          </a:bodyPr>
          <a:lstStyle/>
          <a:p>
            <a:pPr>
              <a:spcBef>
                <a:spcPct val="20000"/>
              </a:spcBef>
            </a:pPr>
            <a:r>
              <a:rPr lang="ru-RU" altLang="ru-RU" sz="2400" b="1" dirty="0">
                <a:solidFill>
                  <a:srgbClr val="0000CC"/>
                </a:solidFill>
                <a:latin typeface="+mn-lt"/>
                <a:ea typeface="Yu Gothic UI" pitchFamily="34" charset="-128"/>
              </a:rPr>
              <a:t>Крем для рук</a:t>
            </a:r>
            <a:r>
              <a:rPr lang="ru-RU" altLang="ru-RU" sz="2400" b="1" dirty="0">
                <a:solidFill>
                  <a:schemeClr val="accent2"/>
                </a:solidFill>
                <a:latin typeface="+mn-lt"/>
                <a:ea typeface="Yu Gothic UI" pitchFamily="34" charset="-128"/>
              </a:rPr>
              <a:t> </a:t>
            </a:r>
            <a:r>
              <a:rPr lang="ru-RU" altLang="ru-RU" sz="2400" b="1" dirty="0" smtClean="0">
                <a:solidFill>
                  <a:schemeClr val="accent2"/>
                </a:solidFill>
                <a:latin typeface="+mn-lt"/>
                <a:ea typeface="Yu Gothic UI" pitchFamily="34" charset="-128"/>
              </a:rPr>
              <a:t>                                                            </a:t>
            </a:r>
            <a:r>
              <a:rPr lang="ru-RU" altLang="ru-RU" sz="1600" b="1" dirty="0" smtClean="0">
                <a:solidFill>
                  <a:schemeClr val="accent2"/>
                </a:solidFill>
                <a:latin typeface="+mn-lt"/>
                <a:ea typeface="Yu Gothic UI" pitchFamily="34" charset="-128"/>
              </a:rPr>
              <a:t>обладает </a:t>
            </a:r>
            <a:r>
              <a:rPr lang="ru-RU" altLang="ru-RU" sz="1600" b="1" dirty="0">
                <a:solidFill>
                  <a:schemeClr val="accent2"/>
                </a:solidFill>
                <a:latin typeface="+mn-lt"/>
                <a:ea typeface="Yu Gothic UI" pitchFamily="34" charset="-128"/>
              </a:rPr>
              <a:t>способностью проникать глубокие слои кожи, полон полезных компонентов, которые жизненно необходимы коже </a:t>
            </a:r>
            <a:r>
              <a:rPr lang="ru-RU" altLang="ru-RU" sz="1600" b="1" dirty="0" smtClean="0">
                <a:solidFill>
                  <a:schemeClr val="accent2"/>
                </a:solidFill>
                <a:latin typeface="+mn-lt"/>
                <a:ea typeface="Yu Gothic UI" pitchFamily="34" charset="-128"/>
              </a:rPr>
              <a:t> для </a:t>
            </a:r>
            <a:r>
              <a:rPr lang="ru-RU" altLang="ru-RU" sz="1600" b="1" dirty="0">
                <a:solidFill>
                  <a:schemeClr val="accent2"/>
                </a:solidFill>
                <a:latin typeface="+mn-lt"/>
                <a:ea typeface="Yu Gothic UI" pitchFamily="34" charset="-128"/>
              </a:rPr>
              <a:t>сохранения свежести.</a:t>
            </a:r>
            <a:r>
              <a:rPr lang="ru-RU" altLang="ru-RU" sz="1600" dirty="0">
                <a:solidFill>
                  <a:schemeClr val="accent2"/>
                </a:solidFill>
                <a:latin typeface="+mn-lt"/>
                <a:ea typeface="Yu Gothic UI" pitchFamily="34" charset="-128"/>
              </a:rPr>
              <a:t> </a:t>
            </a:r>
          </a:p>
        </p:txBody>
      </p:sp>
      <p:pic>
        <p:nvPicPr>
          <p:cNvPr id="3074" name="Picture 2" descr="C:\Users\-\Desktop\Для WB\Крем-с-маслом-ската.png"/>
          <p:cNvPicPr>
            <a:picLocks noChangeAspect="1" noChangeArrowheads="1"/>
          </p:cNvPicPr>
          <p:nvPr/>
        </p:nvPicPr>
        <p:blipFill>
          <a:blip r:embed="rId5">
            <a:clrChange>
              <a:clrFrom>
                <a:srgbClr val="FFFFFF"/>
              </a:clrFrom>
              <a:clrTo>
                <a:srgbClr val="FFFFFF">
                  <a:alpha val="0"/>
                </a:srgbClr>
              </a:clrTo>
            </a:clrChange>
          </a:blip>
          <a:srcRect l="16296" t="25556" r="17037" b="17778"/>
          <a:stretch>
            <a:fillRect/>
          </a:stretch>
        </p:blipFill>
        <p:spPr bwMode="auto">
          <a:xfrm>
            <a:off x="228600" y="76200"/>
            <a:ext cx="3429000" cy="3886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fade">
                                      <p:cBhvr>
                                        <p:cTn id="7" dur="1000"/>
                                        <p:tgtEl>
                                          <p:spTgt spid="35851"/>
                                        </p:tgtEl>
                                      </p:cBhvr>
                                    </p:animEffect>
                                    <p:anim calcmode="lin" valueType="num">
                                      <p:cBhvr>
                                        <p:cTn id="8" dur="1000" fill="hold"/>
                                        <p:tgtEl>
                                          <p:spTgt spid="35851"/>
                                        </p:tgtEl>
                                        <p:attrNameLst>
                                          <p:attrName>ppt_x</p:attrName>
                                        </p:attrNameLst>
                                      </p:cBhvr>
                                      <p:tavLst>
                                        <p:tav tm="0">
                                          <p:val>
                                            <p:strVal val="#ppt_x"/>
                                          </p:val>
                                        </p:tav>
                                        <p:tav tm="100000">
                                          <p:val>
                                            <p:strVal val="#ppt_x"/>
                                          </p:val>
                                        </p:tav>
                                      </p:tavLst>
                                    </p:anim>
                                    <p:anim calcmode="lin" valueType="num">
                                      <p:cBhvr>
                                        <p:cTn id="9" dur="1000" fill="hold"/>
                                        <p:tgtEl>
                                          <p:spTgt spid="358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9" descr="Insert_5"/>
          <p:cNvPicPr>
            <a:picLocks noChangeAspect="1" noChangeArrowheads="1"/>
          </p:cNvPicPr>
          <p:nvPr/>
        </p:nvPicPr>
        <p:blipFill>
          <a:blip r:embed="rId2"/>
          <a:srcRect l="16774" r="5806"/>
          <a:stretch>
            <a:fillRect/>
          </a:stretch>
        </p:blipFill>
        <p:spPr bwMode="auto">
          <a:xfrm>
            <a:off x="0" y="0"/>
            <a:ext cx="9144000" cy="6858000"/>
          </a:xfrm>
          <a:prstGeom prst="rect">
            <a:avLst/>
          </a:prstGeom>
          <a:noFill/>
          <a:ln w="9525">
            <a:noFill/>
            <a:miter lim="800000"/>
            <a:headEnd/>
            <a:tailEnd/>
          </a:ln>
        </p:spPr>
      </p:pic>
      <p:sp>
        <p:nvSpPr>
          <p:cNvPr id="38923" name="Rectangle 11"/>
          <p:cNvSpPr>
            <a:spLocks noGrp="1" noChangeArrowheads="1"/>
          </p:cNvSpPr>
          <p:nvPr>
            <p:ph type="title"/>
          </p:nvPr>
        </p:nvSpPr>
        <p:spPr>
          <a:xfrm>
            <a:off x="457200" y="0"/>
            <a:ext cx="8229600" cy="1143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"Helix pomatia"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1336638"/>
          <p:cNvPicPr>
            <a:picLocks noChangeAspect="1" noChangeArrowheads="1"/>
          </p:cNvPicPr>
          <p:nvPr/>
        </p:nvPicPr>
        <p:blipFill>
          <a:blip r:embed="rId2">
            <a:lum bright="-12000" contrast="-60000"/>
          </a:blip>
          <a:srcRect l="5920" r="13158"/>
          <a:stretch>
            <a:fillRect/>
          </a:stretch>
        </p:blipFill>
        <p:spPr bwMode="auto">
          <a:xfrm>
            <a:off x="0" y="0"/>
            <a:ext cx="9144000" cy="6858000"/>
          </a:xfrm>
          <a:prstGeom prst="rect">
            <a:avLst/>
          </a:prstGeom>
          <a:noFill/>
          <a:ln w="9525">
            <a:noFill/>
            <a:miter lim="800000"/>
            <a:headEnd/>
            <a:tailEnd/>
          </a:ln>
        </p:spPr>
      </p:pic>
      <p:sp>
        <p:nvSpPr>
          <p:cNvPr id="40967" name="Rectangle 7"/>
          <p:cNvSpPr>
            <a:spLocks noChangeArrowheads="1"/>
          </p:cNvSpPr>
          <p:nvPr/>
        </p:nvSpPr>
        <p:spPr bwMode="auto">
          <a:xfrm>
            <a:off x="304800" y="533400"/>
            <a:ext cx="8229600" cy="4525963"/>
          </a:xfrm>
          <a:prstGeom prst="rect">
            <a:avLst/>
          </a:prstGeom>
          <a:noFill/>
          <a:ln>
            <a:noFill/>
          </a:ln>
          <a:effectLst/>
          <a:extLst>
            <a:ext uri="{909E8E84-426E-40DD-AFC4-6F175D3DCCD1}"/>
            <a:ext uri="{91240B29-F687-4F45-9708-019B960494DF}"/>
            <a:ext uri="{AF507438-7753-43E0-B8FC-AC1667EBCBE1}"/>
          </a:extLst>
        </p:spPr>
        <p:txBody>
          <a:bodyPr/>
          <a:lstStyle/>
          <a:p>
            <a:pPr marL="342900" indent="-342900">
              <a:lnSpc>
                <a:spcPct val="80000"/>
              </a:lnSpc>
              <a:spcBef>
                <a:spcPct val="20000"/>
              </a:spcBef>
              <a:defRPr/>
            </a:pPr>
            <a:r>
              <a:rPr lang="en-US" altLang="ru-RU" sz="2000" b="1" dirty="0">
                <a:solidFill>
                  <a:schemeClr val="bg1"/>
                </a:solidFill>
                <a:effectLst>
                  <a:outerShdw blurRad="38100" dist="38100" dir="2700000" algn="tl">
                    <a:srgbClr val="000000">
                      <a:alpha val="43137"/>
                    </a:srgbClr>
                  </a:outerShdw>
                </a:effectLst>
              </a:rPr>
              <a:t>    </a:t>
            </a:r>
            <a:r>
              <a:rPr lang="ru-RU" altLang="ru-RU" sz="1600" b="1" dirty="0">
                <a:solidFill>
                  <a:schemeClr val="bg1"/>
                </a:solidFill>
                <a:effectLst>
                  <a:outerShdw blurRad="38100" dist="38100" dir="2700000" algn="tl">
                    <a:srgbClr val="000000">
                      <a:alpha val="43137"/>
                    </a:srgbClr>
                  </a:outerShdw>
                </a:effectLst>
              </a:rPr>
              <a:t>Виноградная улитка - наземный брюхоногий моллюск обитает в зарослях кустарника, живёт в среднем до 8 лет, питается растительностью. Мясо улитки человек употребляет в качестве доступной и здоровой пищи. Виноградная улитка способна чрезвычайно быстро обновлять и восстанавливать собственные ткани благодаря особому секрету, который она выделяет в виде слизи. </a:t>
            </a:r>
            <a:endParaRPr lang="en-US" altLang="ru-RU" sz="1600" b="1" dirty="0">
              <a:solidFill>
                <a:schemeClr val="bg1"/>
              </a:solidFill>
              <a:effectLst>
                <a:outerShdw blurRad="38100" dist="38100" dir="2700000" algn="tl">
                  <a:srgbClr val="000000">
                    <a:alpha val="43137"/>
                  </a:srgbClr>
                </a:outerShdw>
              </a:effectLst>
            </a:endParaRPr>
          </a:p>
          <a:p>
            <a:pPr marL="342900" indent="-342900">
              <a:lnSpc>
                <a:spcPct val="80000"/>
              </a:lnSpc>
              <a:spcBef>
                <a:spcPct val="20000"/>
              </a:spcBef>
              <a:defRPr/>
            </a:pPr>
            <a:endParaRPr lang="ru-RU" altLang="ru-RU" sz="1600" b="1" dirty="0">
              <a:solidFill>
                <a:schemeClr val="bg1"/>
              </a:solidFill>
              <a:effectLst>
                <a:outerShdw blurRad="38100" dist="38100" dir="2700000" algn="tl">
                  <a:srgbClr val="000000">
                    <a:alpha val="43137"/>
                  </a:srgbClr>
                </a:outerShdw>
              </a:effectLst>
            </a:endParaRPr>
          </a:p>
          <a:p>
            <a:pPr marL="342900" indent="-342900">
              <a:lnSpc>
                <a:spcPct val="80000"/>
              </a:lnSpc>
              <a:spcBef>
                <a:spcPct val="20000"/>
              </a:spcBef>
              <a:defRPr/>
            </a:pPr>
            <a:endParaRPr lang="en-US" altLang="ru-RU" sz="1600" b="1" dirty="0">
              <a:solidFill>
                <a:schemeClr val="bg1"/>
              </a:solidFill>
              <a:effectLst>
                <a:outerShdw blurRad="38100" dist="38100" dir="2700000" algn="tl">
                  <a:srgbClr val="000000">
                    <a:alpha val="43137"/>
                  </a:srgbClr>
                </a:outerShdw>
              </a:effectLst>
            </a:endParaRPr>
          </a:p>
          <a:p>
            <a:pPr marL="342900" indent="-342900">
              <a:lnSpc>
                <a:spcPct val="80000"/>
              </a:lnSpc>
              <a:spcBef>
                <a:spcPct val="20000"/>
              </a:spcBef>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a:solidFill>
                  <a:schemeClr val="bg1"/>
                </a:solidFill>
                <a:effectLst>
                  <a:outerShdw blurRad="38100" dist="38100" dir="2700000" algn="tl">
                    <a:srgbClr val="000000">
                      <a:alpha val="43137"/>
                    </a:srgbClr>
                  </a:outerShdw>
                </a:effectLst>
              </a:rPr>
              <a:t>Косметические средства на основе экстракта этой чудодейственной слизи (муцина) произвели фурор на косметическом рынке, как новое супе</a:t>
            </a:r>
            <a:r>
              <a:rPr lang="en-US" altLang="ru-RU" sz="1600" b="1" dirty="0">
                <a:solidFill>
                  <a:schemeClr val="bg1"/>
                </a:solidFill>
                <a:effectLst>
                  <a:outerShdw blurRad="38100" dist="38100" dir="2700000" algn="tl">
                    <a:srgbClr val="000000">
                      <a:alpha val="43137"/>
                    </a:srgbClr>
                  </a:outerShdw>
                </a:effectLst>
              </a:rPr>
              <a:t>p</a:t>
            </a:r>
            <a:r>
              <a:rPr lang="ru-RU" altLang="ru-RU" sz="1600" b="1" dirty="0">
                <a:solidFill>
                  <a:schemeClr val="bg1"/>
                </a:solidFill>
                <a:effectLst>
                  <a:outerShdw blurRad="38100" dist="38100" dir="2700000" algn="tl">
                    <a:srgbClr val="000000">
                      <a:alpha val="43137"/>
                    </a:srgbClr>
                  </a:outerShdw>
                </a:effectLst>
              </a:rPr>
              <a:t>эффективное средство, которое не только успокаивает кожу, заживляет воспаления и ранки, но самое главное, способствует регенерации клеток, то есть омолаживает кожу, обновляет и восстанавливает ткани, удаляет шрамы, растяжки и рубцы. </a:t>
            </a:r>
            <a:endParaRPr lang="en-US" altLang="ru-RU" sz="1600" b="1" dirty="0">
              <a:solidFill>
                <a:schemeClr val="bg1"/>
              </a:solidFill>
              <a:effectLst>
                <a:outerShdw blurRad="38100" dist="38100" dir="2700000" algn="tl">
                  <a:srgbClr val="000000">
                    <a:alpha val="43137"/>
                  </a:srgbClr>
                </a:outerShdw>
              </a:effectLst>
            </a:endParaRPr>
          </a:p>
          <a:p>
            <a:pPr marL="342900" indent="-342900">
              <a:lnSpc>
                <a:spcPct val="80000"/>
              </a:lnSpc>
              <a:spcBef>
                <a:spcPct val="20000"/>
              </a:spcBef>
              <a:defRPr/>
            </a:pPr>
            <a:endParaRPr lang="ru-RU" altLang="ru-RU" sz="1600" b="1" dirty="0">
              <a:solidFill>
                <a:schemeClr val="bg1"/>
              </a:solidFill>
              <a:effectLst>
                <a:outerShdw blurRad="38100" dist="38100" dir="2700000" algn="tl">
                  <a:srgbClr val="000000">
                    <a:alpha val="43137"/>
                  </a:srgbClr>
                </a:outerShdw>
              </a:effectLst>
            </a:endParaRPr>
          </a:p>
          <a:p>
            <a:pPr marL="342900" indent="-342900">
              <a:lnSpc>
                <a:spcPct val="80000"/>
              </a:lnSpc>
              <a:spcBef>
                <a:spcPct val="20000"/>
              </a:spcBef>
              <a:defRPr/>
            </a:pPr>
            <a:endParaRPr lang="en-US" altLang="ru-RU" sz="1600" b="1" dirty="0">
              <a:solidFill>
                <a:schemeClr val="bg1"/>
              </a:solidFill>
              <a:effectLst>
                <a:outerShdw blurRad="38100" dist="38100" dir="2700000" algn="tl">
                  <a:srgbClr val="000000">
                    <a:alpha val="43137"/>
                  </a:srgbClr>
                </a:outerShdw>
              </a:effectLst>
            </a:endParaRPr>
          </a:p>
          <a:p>
            <a:pPr marL="342900" indent="-342900">
              <a:lnSpc>
                <a:spcPct val="80000"/>
              </a:lnSpc>
              <a:spcBef>
                <a:spcPct val="20000"/>
              </a:spcBef>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a:solidFill>
                  <a:schemeClr val="bg1"/>
                </a:solidFill>
                <a:effectLst>
                  <a:outerShdw blurRad="38100" dist="38100" dir="2700000" algn="tl">
                    <a:srgbClr val="000000">
                      <a:alpha val="43137"/>
                    </a:srgbClr>
                  </a:outerShdw>
                </a:effectLst>
              </a:rPr>
              <a:t>Муцин улитки – один из самых знаменитых и популярных косметических ингредиентов последних лет. Это - сложный белок (гликопротеин), обладающий уникальными свойствами и выполняющий важнейшие биологические функции.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8000"/>
            </a:gs>
            <a:gs pos="100000">
              <a:srgbClr val="CCFF99"/>
            </a:gs>
          </a:gsLst>
          <a:path path="shape">
            <a:fillToRect l="50000" t="50000" r="50000" b="50000"/>
          </a:path>
        </a:gradFill>
        <a:effectLst/>
      </p:bgPr>
    </p:bg>
    <p:spTree>
      <p:nvGrpSpPr>
        <p:cNvPr id="1" name=""/>
        <p:cNvGrpSpPr/>
        <p:nvPr/>
      </p:nvGrpSpPr>
      <p:grpSpPr>
        <a:xfrm>
          <a:off x="0" y="0"/>
          <a:ext cx="0" cy="0"/>
          <a:chOff x="0" y="0"/>
          <a:chExt cx="0" cy="0"/>
        </a:xfrm>
      </p:grpSpPr>
      <p:pic>
        <p:nvPicPr>
          <p:cNvPr id="33794" name="Picture 19" descr="sostav-slizi-ulitki"/>
          <p:cNvPicPr>
            <a:picLocks noChangeAspect="1" noChangeArrowheads="1"/>
          </p:cNvPicPr>
          <p:nvPr/>
        </p:nvPicPr>
        <p:blipFill>
          <a:blip r:embed="rId2"/>
          <a:srcRect/>
          <a:stretch>
            <a:fillRect/>
          </a:stretch>
        </p:blipFill>
        <p:spPr bwMode="auto">
          <a:xfrm>
            <a:off x="0" y="1219200"/>
            <a:ext cx="9144000"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s1200"/>
          <p:cNvPicPr>
            <a:picLocks noChangeAspect="1" noChangeArrowheads="1"/>
          </p:cNvPicPr>
          <p:nvPr/>
        </p:nvPicPr>
        <p:blipFill>
          <a:blip r:embed="rId2">
            <a:lum contrast="-60000"/>
          </a:blip>
          <a:srcRect l="2325" t="6976" r="4651"/>
          <a:stretch>
            <a:fillRect/>
          </a:stretch>
        </p:blipFill>
        <p:spPr bwMode="auto">
          <a:xfrm>
            <a:off x="0" y="0"/>
            <a:ext cx="9144000" cy="6858000"/>
          </a:xfrm>
          <a:prstGeom prst="rect">
            <a:avLst/>
          </a:prstGeom>
          <a:noFill/>
          <a:ln w="9525">
            <a:noFill/>
            <a:miter lim="800000"/>
            <a:headEnd/>
            <a:tailEnd/>
          </a:ln>
        </p:spPr>
      </p:pic>
      <p:sp>
        <p:nvSpPr>
          <p:cNvPr id="149512" name="Rectangle 8"/>
          <p:cNvSpPr>
            <a:spLocks noGrp="1" noChangeArrowheads="1"/>
          </p:cNvSpPr>
          <p:nvPr>
            <p:ph type="title"/>
          </p:nvPr>
        </p:nvSpPr>
        <p:spPr>
          <a:xfrm>
            <a:off x="457200" y="0"/>
            <a:ext cx="8229600" cy="1143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"Helix pomatia"</a:t>
            </a:r>
          </a:p>
        </p:txBody>
      </p:sp>
      <p:sp>
        <p:nvSpPr>
          <p:cNvPr id="149514" name="Rectangle 10"/>
          <p:cNvSpPr>
            <a:spLocks noGrp="1" noChangeArrowheads="1"/>
          </p:cNvSpPr>
          <p:nvPr>
            <p:ph type="body" idx="1"/>
          </p:nvPr>
        </p:nvSpPr>
        <p:spPr>
          <a:xfrm>
            <a:off x="457200" y="1905000"/>
            <a:ext cx="8229600" cy="4525963"/>
          </a:xfrm>
        </p:spPr>
        <p:txBody>
          <a:bodyPr/>
          <a:lstStyle/>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Крем для проблемной кожи с экстрактом улитки</a:t>
            </a:r>
          </a:p>
          <a:p>
            <a:pPr eaLnBrk="1" hangingPunct="1">
              <a:lnSpc>
                <a:spcPct val="80000"/>
              </a:lnSpc>
              <a:defRPr/>
            </a:pPr>
            <a:endParaRPr lang="en-US" altLang="ru-RU" sz="2400" b="1" dirty="0">
              <a:solidFill>
                <a:schemeClr val="bg1"/>
              </a:solidFill>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Крем увлажняющий с экстрактом улитки</a:t>
            </a:r>
          </a:p>
          <a:p>
            <a:pPr eaLnBrk="1" hangingPunct="1">
              <a:lnSpc>
                <a:spcPct val="80000"/>
              </a:lnSpc>
              <a:defRPr/>
            </a:pPr>
            <a:endParaRPr lang="ru-RU" altLang="ru-RU" sz="2400" b="1" dirty="0">
              <a:solidFill>
                <a:schemeClr val="bg1"/>
              </a:solidFill>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Крем от морщин с экстрактом улитки </a:t>
            </a:r>
          </a:p>
          <a:p>
            <a:pPr eaLnBrk="1" hangingPunct="1">
              <a:lnSpc>
                <a:spcPct val="80000"/>
              </a:lnSpc>
              <a:defRPr/>
            </a:pPr>
            <a:endParaRPr lang="ru-RU" altLang="ru-RU" sz="20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Крем коллагеновый с экстрактом улитки </a:t>
            </a:r>
          </a:p>
          <a:p>
            <a:pPr eaLnBrk="1" hangingPunct="1">
              <a:lnSpc>
                <a:spcPct val="80000"/>
              </a:lnSpc>
              <a:defRPr/>
            </a:pPr>
            <a:endParaRPr lang="ru-RU" altLang="ru-RU" sz="2400" b="1" dirty="0">
              <a:solidFill>
                <a:schemeClr val="bg1"/>
              </a:solidFill>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Крем для нежного ухода вокруг глаз с экстрактом улитки</a:t>
            </a:r>
          </a:p>
          <a:p>
            <a:pPr eaLnBrk="1" hangingPunct="1">
              <a:lnSpc>
                <a:spcPct val="80000"/>
              </a:lnSpc>
              <a:defRPr/>
            </a:pPr>
            <a:endParaRPr lang="en-US" altLang="ru-RU" sz="2400" b="1" dirty="0">
              <a:solidFill>
                <a:schemeClr val="bg1"/>
              </a:solidFill>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Крем восстанавливающий с экстрактом улитки</a:t>
            </a:r>
          </a:p>
          <a:p>
            <a:pPr eaLnBrk="1" hangingPunct="1">
              <a:lnSpc>
                <a:spcPct val="80000"/>
              </a:lnSpc>
              <a:buFontTx/>
              <a:buNone/>
              <a:defRPr/>
            </a:pPr>
            <a:endParaRPr lang="ru-RU" altLang="ru-RU" sz="2400"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2" descr="mesotherapy_vit"/>
          <p:cNvPicPr>
            <a:picLocks noChangeAspect="1" noChangeArrowheads="1"/>
          </p:cNvPicPr>
          <p:nvPr/>
        </p:nvPicPr>
        <p:blipFill>
          <a:blip r:embed="rId3"/>
          <a:srcRect l="15593" t="2885" r="20525" b="10559"/>
          <a:stretch>
            <a:fillRect/>
          </a:stretch>
        </p:blipFill>
        <p:spPr bwMode="auto">
          <a:xfrm>
            <a:off x="152400" y="0"/>
            <a:ext cx="8991600" cy="6858000"/>
          </a:xfrm>
          <a:prstGeom prst="rect">
            <a:avLst/>
          </a:prstGeom>
          <a:solidFill>
            <a:srgbClr val="FF9933"/>
          </a:solidFill>
          <a:ln w="9525">
            <a:noFill/>
            <a:miter lim="800000"/>
            <a:headEnd/>
            <a:tailEnd/>
          </a:ln>
        </p:spPr>
      </p:pic>
      <p:sp>
        <p:nvSpPr>
          <p:cNvPr id="12310" name="Rectangle 22"/>
          <p:cNvSpPr>
            <a:spLocks noGrp="1" noChangeArrowheads="1"/>
          </p:cNvSpPr>
          <p:nvPr>
            <p:ph type="subTitle" idx="1"/>
          </p:nvPr>
        </p:nvSpPr>
        <p:spPr>
          <a:xfrm>
            <a:off x="0" y="0"/>
            <a:ext cx="4419600" cy="6858000"/>
          </a:xfrm>
          <a:solidFill>
            <a:srgbClr val="FF9999"/>
          </a:solidFill>
        </p:spPr>
        <p:txBody>
          <a:bodyPr tIns="0"/>
          <a:lstStyle/>
          <a:p>
            <a:pPr marL="82550" algn="l" defTabSz="1565275" eaLnBrk="1" hangingPunct="1">
              <a:lnSpc>
                <a:spcPct val="80000"/>
              </a:lnSpc>
              <a:tabLst>
                <a:tab pos="3144838" algn="ctr"/>
              </a:tabLst>
              <a:defRPr/>
            </a:pPr>
            <a:endParaRPr lang="en-US" altLang="ru-RU" sz="1800" b="1" dirty="0" smtClean="0">
              <a:solidFill>
                <a:schemeClr val="bg1"/>
              </a:solidFill>
            </a:endParaRPr>
          </a:p>
          <a:p>
            <a:pPr marL="82550" defTabSz="1565275" eaLnBrk="1" hangingPunct="1">
              <a:lnSpc>
                <a:spcPct val="80000"/>
              </a:lnSpc>
              <a:tabLst>
                <a:tab pos="3144838" algn="ctr"/>
              </a:tabLst>
              <a:defRPr/>
            </a:pPr>
            <a:r>
              <a:rPr lang="ru-RU" altLang="ru-RU" sz="2000" b="1" dirty="0" smtClean="0">
                <a:solidFill>
                  <a:schemeClr val="bg1"/>
                </a:solidFill>
                <a:effectLst>
                  <a:outerShdw blurRad="38100" dist="38100" dir="2700000" algn="tl">
                    <a:srgbClr val="000000"/>
                  </a:outerShdw>
                </a:effectLst>
              </a:rPr>
              <a:t>Лаборатория красоты и здоровья «Пантика» специализируется в области косметологии. </a:t>
            </a:r>
            <a:endParaRPr lang="en-US" altLang="ru-RU" sz="2000" b="1" dirty="0" smtClean="0">
              <a:solidFill>
                <a:schemeClr val="bg1"/>
              </a:solidFill>
              <a:effectLst>
                <a:outerShdw blurRad="38100" dist="38100" dir="2700000" algn="tl">
                  <a:srgbClr val="000000"/>
                </a:outerShdw>
              </a:effectLst>
            </a:endParaRPr>
          </a:p>
          <a:p>
            <a:pPr marL="82550" algn="l" defTabSz="1565275" eaLnBrk="1" hangingPunct="1">
              <a:lnSpc>
                <a:spcPct val="80000"/>
              </a:lnSpc>
              <a:tabLst>
                <a:tab pos="3144838" algn="ctr"/>
              </a:tabLst>
              <a:defRPr/>
            </a:pPr>
            <a:endParaRPr lang="en-US" altLang="ru-RU" sz="1800" b="1" dirty="0" smtClean="0">
              <a:solidFill>
                <a:schemeClr val="bg1"/>
              </a:solidFill>
            </a:endParaRPr>
          </a:p>
          <a:p>
            <a:pPr marL="82550" algn="l" defTabSz="1565275" eaLnBrk="1" hangingPunct="1">
              <a:lnSpc>
                <a:spcPct val="80000"/>
              </a:lnSpc>
              <a:tabLst>
                <a:tab pos="3144838" algn="ctr"/>
              </a:tabLst>
              <a:defRPr/>
            </a:pPr>
            <a:r>
              <a:rPr lang="ru-RU" altLang="ru-RU" sz="1600" b="1" dirty="0" smtClean="0">
                <a:solidFill>
                  <a:schemeClr val="bg1"/>
                </a:solidFill>
                <a:effectLst>
                  <a:outerShdw blurRad="38100" dist="38100" dir="2700000" algn="tl">
                    <a:srgbClr val="000000"/>
                  </a:outerShdw>
                </a:effectLst>
              </a:rPr>
              <a:t>Натуральная косметика торговой марки «ПА</a:t>
            </a:r>
            <a:r>
              <a:rPr lang="en-US" altLang="ru-RU" sz="1600" b="1" dirty="0" smtClean="0">
                <a:solidFill>
                  <a:schemeClr val="bg1"/>
                </a:solidFill>
                <a:effectLst>
                  <a:outerShdw blurRad="38100" dist="38100" dir="2700000" algn="tl">
                    <a:srgbClr val="000000"/>
                  </a:outerShdw>
                </a:effectLst>
              </a:rPr>
              <a:t>N</a:t>
            </a:r>
            <a:r>
              <a:rPr lang="ru-RU" altLang="ru-RU" sz="1600" b="1" dirty="0" smtClean="0">
                <a:solidFill>
                  <a:schemeClr val="bg1"/>
                </a:solidFill>
                <a:effectLst>
                  <a:outerShdw blurRad="38100" dist="38100" dir="2700000" algn="tl">
                    <a:srgbClr val="000000"/>
                  </a:outerShdw>
                </a:effectLst>
              </a:rPr>
              <a:t>ТIКА» изготавливается по запатентованным рецептурам из биологически активных веществ- гидробионтов Чёрного и Азовского морей (моллюсков, водорослей, </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акулы и ската), а так же из </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виноградной улитки</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муцин и коллаген</a:t>
            </a:r>
            <a:r>
              <a:rPr lang="en-US" altLang="ru-RU" sz="1600" b="1" dirty="0" smtClean="0">
                <a:solidFill>
                  <a:schemeClr val="bg1"/>
                </a:solidFill>
                <a:effectLst>
                  <a:outerShdw blurRad="38100" dist="38100" dir="2700000" algn="tl">
                    <a:srgbClr val="000000"/>
                  </a:outerShdw>
                </a:effectLst>
              </a:rPr>
              <a:t>)</a:t>
            </a:r>
            <a:r>
              <a:rPr lang="ru-RU" altLang="ru-RU" sz="1600" b="1" dirty="0" smtClean="0">
                <a:solidFill>
                  <a:schemeClr val="bg1"/>
                </a:solidFill>
                <a:effectLst>
                  <a:outerShdw blurRad="38100" dist="38100" dir="2700000" algn="tl">
                    <a:srgbClr val="000000"/>
                  </a:outerShdw>
                </a:effectLst>
              </a:rPr>
              <a:t>, лечебных грязей и глины, эфирных масел и других натуральных компонентов. </a:t>
            </a:r>
            <a:endParaRPr lang="en-US" altLang="ru-RU" sz="1600" b="1" dirty="0" smtClean="0">
              <a:solidFill>
                <a:schemeClr val="bg1"/>
              </a:solidFill>
              <a:effectLst>
                <a:outerShdw blurRad="38100" dist="38100" dir="2700000" algn="tl">
                  <a:srgbClr val="000000"/>
                </a:outerShdw>
              </a:effectLst>
            </a:endParaRPr>
          </a:p>
          <a:p>
            <a:pPr marL="82550" algn="l" defTabSz="1565275" eaLnBrk="1" hangingPunct="1">
              <a:lnSpc>
                <a:spcPct val="80000"/>
              </a:lnSpc>
              <a:tabLst>
                <a:tab pos="3144838" algn="ctr"/>
              </a:tabLst>
              <a:defRPr/>
            </a:pPr>
            <a:endParaRPr lang="en-US" altLang="ru-RU" sz="1700" b="1" dirty="0" smtClean="0">
              <a:solidFill>
                <a:schemeClr val="bg1"/>
              </a:solidFill>
            </a:endParaRPr>
          </a:p>
          <a:p>
            <a:pPr marL="82550" algn="l" defTabSz="1565275" eaLnBrk="1" hangingPunct="1">
              <a:lnSpc>
                <a:spcPct val="80000"/>
              </a:lnSpc>
              <a:tabLst>
                <a:tab pos="3144838" algn="ctr"/>
              </a:tabLst>
              <a:defRPr/>
            </a:pPr>
            <a:r>
              <a:rPr lang="ru-RU" altLang="ru-RU" sz="1600" b="1" dirty="0" smtClean="0">
                <a:solidFill>
                  <a:schemeClr val="bg1"/>
                </a:solidFill>
                <a:effectLst>
                  <a:outerShdw blurRad="38100" dist="38100" dir="2700000" algn="tl">
                    <a:srgbClr val="000000"/>
                  </a:outerShdw>
                </a:effectLst>
              </a:rPr>
              <a:t>Косметика «ПА</a:t>
            </a:r>
            <a:r>
              <a:rPr lang="en-US" altLang="ru-RU" sz="1600" b="1" dirty="0" smtClean="0">
                <a:solidFill>
                  <a:schemeClr val="bg1"/>
                </a:solidFill>
                <a:effectLst>
                  <a:outerShdw blurRad="38100" dist="38100" dir="2700000" algn="tl">
                    <a:srgbClr val="000000"/>
                  </a:outerShdw>
                </a:effectLst>
              </a:rPr>
              <a:t>N</a:t>
            </a:r>
            <a:r>
              <a:rPr lang="ru-RU" altLang="ru-RU" sz="1600" b="1" dirty="0" smtClean="0">
                <a:solidFill>
                  <a:schemeClr val="bg1"/>
                </a:solidFill>
                <a:effectLst>
                  <a:outerShdw blurRad="38100" dist="38100" dir="2700000" algn="tl">
                    <a:srgbClr val="000000"/>
                  </a:outerShdw>
                </a:effectLst>
              </a:rPr>
              <a:t>ТIКА» не содержит вредных синтетических компонентов. </a:t>
            </a:r>
            <a:endParaRPr lang="en-US" altLang="ru-RU" sz="1600" b="1" dirty="0" smtClean="0">
              <a:solidFill>
                <a:schemeClr val="bg1"/>
              </a:solidFill>
              <a:effectLst>
                <a:outerShdw blurRad="38100" dist="38100" dir="2700000" algn="tl">
                  <a:srgbClr val="000000"/>
                </a:outerShdw>
              </a:effectLst>
            </a:endParaRPr>
          </a:p>
          <a:p>
            <a:pPr marL="82550" algn="l" defTabSz="1565275" eaLnBrk="1" hangingPunct="1">
              <a:lnSpc>
                <a:spcPct val="80000"/>
              </a:lnSpc>
              <a:tabLst>
                <a:tab pos="3144838" algn="ctr"/>
              </a:tabLst>
              <a:defRPr/>
            </a:pPr>
            <a:endParaRPr lang="en-US" altLang="ru-RU" sz="1700" b="1" dirty="0" smtClean="0">
              <a:solidFill>
                <a:schemeClr val="bg1"/>
              </a:solidFill>
            </a:endParaRPr>
          </a:p>
          <a:p>
            <a:pPr marL="82550" algn="l" defTabSz="1565275" eaLnBrk="1" hangingPunct="1">
              <a:lnSpc>
                <a:spcPct val="80000"/>
              </a:lnSpc>
              <a:tabLst>
                <a:tab pos="3144838" algn="ctr"/>
              </a:tabLst>
              <a:defRPr/>
            </a:pPr>
            <a:r>
              <a:rPr lang="ru-RU" altLang="ru-RU" sz="1600" b="1" dirty="0" smtClean="0">
                <a:solidFill>
                  <a:schemeClr val="bg1"/>
                </a:solidFill>
                <a:effectLst>
                  <a:outerShdw blurRad="38100" dist="38100" dir="2700000" algn="tl">
                    <a:srgbClr val="000000"/>
                  </a:outerShdw>
                </a:effectLst>
              </a:rPr>
              <a:t>Наша лаборатория была основана</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20 лет назад как Научно-технологический центр «ЮНИС». </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После воссоединения Крыма с </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Россией, новое предприятие</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 «Пантика» вобрало весь научный капитал в области косметологии и вышло на российский рынок с</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 </a:t>
            </a:r>
            <a:r>
              <a:rPr lang="en-US" altLang="ru-RU" sz="1600" b="1" dirty="0" smtClean="0">
                <a:solidFill>
                  <a:schemeClr val="bg1"/>
                </a:solidFill>
                <a:effectLst>
                  <a:outerShdw blurRad="38100" dist="38100" dir="2700000" algn="tl">
                    <a:srgbClr val="000000"/>
                  </a:outerShdw>
                </a:effectLst>
              </a:rPr>
              <a:t>   </a:t>
            </a:r>
            <a:r>
              <a:rPr lang="ru-RU" altLang="ru-RU" sz="1600" b="1" dirty="0" smtClean="0">
                <a:solidFill>
                  <a:schemeClr val="bg1"/>
                </a:solidFill>
                <a:effectLst>
                  <a:outerShdw blurRad="38100" dist="38100" dir="2700000" algn="tl">
                    <a:srgbClr val="000000"/>
                  </a:outerShdw>
                </a:effectLst>
              </a:rPr>
              <a:t>новыми эксклюзивными сериями натуральной косметики.</a:t>
            </a:r>
          </a:p>
          <a:p>
            <a:pPr marL="82550" defTabSz="1565275" eaLnBrk="1" hangingPunct="1">
              <a:lnSpc>
                <a:spcPct val="80000"/>
              </a:lnSpc>
              <a:tabLst>
                <a:tab pos="3144838" algn="ctr"/>
              </a:tabLst>
              <a:defRPr/>
            </a:pPr>
            <a:endParaRPr lang="ru-RU" altLang="ru-RU" sz="1700" dirty="0" smtClean="0">
              <a:solidFill>
                <a:schemeClr val="bg1"/>
              </a:solidFill>
            </a:endParaRPr>
          </a:p>
        </p:txBody>
      </p:sp>
      <p:sp>
        <p:nvSpPr>
          <p:cNvPr id="15363" name="Line 23"/>
          <p:cNvSpPr>
            <a:spLocks noChangeShapeType="1"/>
          </p:cNvSpPr>
          <p:nvPr/>
        </p:nvSpPr>
        <p:spPr bwMode="auto">
          <a:xfrm>
            <a:off x="4419600" y="0"/>
            <a:ext cx="0" cy="6858000"/>
          </a:xfrm>
          <a:prstGeom prst="line">
            <a:avLst/>
          </a:prstGeom>
          <a:noFill/>
          <a:ln w="28575">
            <a:solidFill>
              <a:schemeClr val="bg2"/>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1" descr="s1200?webp=false"/>
          <p:cNvPicPr>
            <a:picLocks noChangeAspect="1" noChangeArrowheads="1"/>
          </p:cNvPicPr>
          <p:nvPr/>
        </p:nvPicPr>
        <p:blipFill>
          <a:blip r:embed="rId2">
            <a:lum bright="-6000" contrast="-66000"/>
          </a:blip>
          <a:srcRect r="6250"/>
          <a:stretch>
            <a:fillRect/>
          </a:stretch>
        </p:blipFill>
        <p:spPr bwMode="auto">
          <a:xfrm>
            <a:off x="0" y="0"/>
            <a:ext cx="9144000" cy="6858000"/>
          </a:xfrm>
          <a:prstGeom prst="rect">
            <a:avLst/>
          </a:prstGeom>
          <a:noFill/>
          <a:ln w="9525">
            <a:noFill/>
            <a:miter lim="800000"/>
            <a:headEnd/>
            <a:tailEnd/>
          </a:ln>
        </p:spPr>
      </p:pic>
      <p:sp>
        <p:nvSpPr>
          <p:cNvPr id="39949" name="Rectangle 13"/>
          <p:cNvSpPr>
            <a:spLocks noChangeArrowheads="1"/>
          </p:cNvSpPr>
          <p:nvPr/>
        </p:nvSpPr>
        <p:spPr bwMode="auto">
          <a:xfrm>
            <a:off x="228600" y="152400"/>
            <a:ext cx="8229600" cy="5486400"/>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defRPr/>
            </a:pPr>
            <a:r>
              <a:rPr lang="ru-RU" altLang="ru-RU" sz="1700" b="1" dirty="0">
                <a:solidFill>
                  <a:schemeClr val="bg1"/>
                </a:solidFill>
              </a:rPr>
              <a:t>  </a:t>
            </a:r>
            <a:r>
              <a:rPr lang="en-US" altLang="ru-RU" sz="1700" b="1" dirty="0">
                <a:solidFill>
                  <a:schemeClr val="bg1"/>
                </a:solidFill>
              </a:rPr>
              <a:t>    </a:t>
            </a:r>
            <a:r>
              <a:rPr lang="ru-RU" altLang="ru-RU" sz="1600" b="1" dirty="0">
                <a:solidFill>
                  <a:schemeClr val="bg1"/>
                </a:solidFill>
                <a:effectLst>
                  <a:outerShdw blurRad="38100" dist="38100" dir="2700000" algn="tl">
                    <a:srgbClr val="000000">
                      <a:alpha val="43137"/>
                    </a:srgbClr>
                  </a:outerShdw>
                </a:effectLst>
              </a:rPr>
              <a:t>Женщины, довольные своей кожей – редкость. </a:t>
            </a:r>
            <a:r>
              <a:rPr lang="en-US" altLang="ru-RU" sz="1600" b="1" dirty="0">
                <a:solidFill>
                  <a:schemeClr val="bg1"/>
                </a:solidFill>
                <a:effectLst>
                  <a:outerShdw blurRad="38100" dist="38100" dir="2700000" algn="tl">
                    <a:srgbClr val="000000">
                      <a:alpha val="43137"/>
                    </a:srgbClr>
                  </a:outerShdw>
                </a:effectLst>
              </a:rPr>
              <a:t>                                 </a:t>
            </a:r>
          </a:p>
          <a:p>
            <a:pPr>
              <a:buFontTx/>
              <a:buNone/>
              <a:defRPr/>
            </a:pPr>
            <a:endParaRPr lang="en-US" altLang="ru-RU" sz="1600" b="1" dirty="0">
              <a:solidFill>
                <a:schemeClr val="bg1"/>
              </a:solidFill>
              <a:effectLst>
                <a:outerShdw blurRad="38100" dist="38100" dir="2700000" algn="tl">
                  <a:srgbClr val="000000">
                    <a:alpha val="43137"/>
                  </a:srgbClr>
                </a:outerShdw>
              </a:effectLst>
            </a:endParaRPr>
          </a:p>
          <a:p>
            <a:pPr>
              <a:buFontTx/>
              <a:buNone/>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smtClean="0">
                <a:solidFill>
                  <a:schemeClr val="bg1"/>
                </a:solidFill>
                <a:effectLst>
                  <a:outerShdw blurRad="38100" dist="38100" dir="2700000" algn="tl">
                    <a:srgbClr val="000000">
                      <a:alpha val="43137"/>
                    </a:srgbClr>
                  </a:outerShdw>
                </a:effectLst>
              </a:rPr>
              <a:t> Сухой </a:t>
            </a:r>
            <a:r>
              <a:rPr lang="ru-RU" altLang="ru-RU" sz="1600" b="1" dirty="0">
                <a:solidFill>
                  <a:schemeClr val="bg1"/>
                </a:solidFill>
                <a:effectLst>
                  <a:outerShdw blurRad="38100" dist="38100" dir="2700000" algn="tl">
                    <a:srgbClr val="000000">
                      <a:alpha val="43137"/>
                    </a:srgbClr>
                  </a:outerShdw>
                </a:effectLst>
              </a:rPr>
              <a:t>тип требует постоянного увлажнения, она чувствительна к температурным перепадам, к косметическим средствам, быстрее покрывается морщинками. </a:t>
            </a:r>
            <a:endParaRPr lang="en-US" altLang="ru-RU" sz="1600" b="1" dirty="0">
              <a:solidFill>
                <a:schemeClr val="bg1"/>
              </a:solidFill>
              <a:effectLst>
                <a:outerShdw blurRad="38100" dist="38100" dir="2700000" algn="tl">
                  <a:srgbClr val="000000">
                    <a:alpha val="43137"/>
                  </a:srgbClr>
                </a:outerShdw>
              </a:effectLst>
            </a:endParaRPr>
          </a:p>
          <a:p>
            <a:pPr>
              <a:buFontTx/>
              <a:buNone/>
              <a:defRPr/>
            </a:pPr>
            <a:r>
              <a:rPr lang="en-US" altLang="ru-RU" sz="1600" b="1" dirty="0">
                <a:solidFill>
                  <a:schemeClr val="bg1"/>
                </a:solidFill>
                <a:effectLst>
                  <a:outerShdw blurRad="38100" dist="38100" dir="2700000" algn="tl">
                    <a:srgbClr val="000000">
                      <a:alpha val="43137"/>
                    </a:srgbClr>
                  </a:outerShdw>
                </a:effectLst>
              </a:rPr>
              <a:t>      </a:t>
            </a:r>
          </a:p>
          <a:p>
            <a:pPr>
              <a:buFontTx/>
              <a:buNone/>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smtClean="0">
                <a:solidFill>
                  <a:schemeClr val="bg1"/>
                </a:solidFill>
                <a:effectLst>
                  <a:outerShdw blurRad="38100" dist="38100" dir="2700000" algn="tl">
                    <a:srgbClr val="000000">
                      <a:alpha val="43137"/>
                    </a:srgbClr>
                  </a:outerShdw>
                </a:effectLst>
              </a:rPr>
              <a:t> Обладательница </a:t>
            </a:r>
            <a:r>
              <a:rPr lang="ru-RU" altLang="ru-RU" sz="1600" b="1" dirty="0">
                <a:solidFill>
                  <a:schemeClr val="bg1"/>
                </a:solidFill>
                <a:effectLst>
                  <a:outerShdw blurRad="38100" dist="38100" dir="2700000" algn="tl">
                    <a:srgbClr val="000000">
                      <a:alpha val="43137"/>
                    </a:srgbClr>
                  </a:outerShdw>
                </a:effectLst>
              </a:rPr>
              <a:t>сухой кожи часто ощущает дискомфорт в виде стянутости и шелушения. </a:t>
            </a:r>
            <a:endParaRPr lang="en-US" altLang="ru-RU" sz="1600" b="1" dirty="0">
              <a:solidFill>
                <a:schemeClr val="bg1"/>
              </a:solidFill>
              <a:effectLst>
                <a:outerShdw blurRad="38100" dist="38100" dir="2700000" algn="tl">
                  <a:srgbClr val="000000">
                    <a:alpha val="43137"/>
                  </a:srgbClr>
                </a:outerShdw>
              </a:effectLst>
            </a:endParaRPr>
          </a:p>
          <a:p>
            <a:pPr>
              <a:buFontTx/>
              <a:buNone/>
              <a:defRPr/>
            </a:pPr>
            <a:r>
              <a:rPr lang="en-US" altLang="ru-RU" sz="1600" b="1" dirty="0">
                <a:solidFill>
                  <a:schemeClr val="bg1"/>
                </a:solidFill>
                <a:effectLst>
                  <a:outerShdw blurRad="38100" dist="38100" dir="2700000" algn="tl">
                    <a:srgbClr val="000000">
                      <a:alpha val="43137"/>
                    </a:srgbClr>
                  </a:outerShdw>
                </a:effectLst>
              </a:rPr>
              <a:t>      </a:t>
            </a:r>
          </a:p>
          <a:p>
            <a:pPr>
              <a:buFontTx/>
              <a:buNone/>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smtClean="0">
                <a:solidFill>
                  <a:schemeClr val="bg1"/>
                </a:solidFill>
                <a:effectLst>
                  <a:outerShdw blurRad="38100" dist="38100" dir="2700000" algn="tl">
                    <a:srgbClr val="000000">
                      <a:alpha val="43137"/>
                    </a:srgbClr>
                  </a:outerShdw>
                </a:effectLst>
              </a:rPr>
              <a:t> Жирная </a:t>
            </a:r>
            <a:r>
              <a:rPr lang="ru-RU" altLang="ru-RU" sz="1600" b="1" dirty="0">
                <a:solidFill>
                  <a:schemeClr val="bg1"/>
                </a:solidFill>
                <a:effectLst>
                  <a:outerShdw blurRad="38100" dist="38100" dir="2700000" algn="tl">
                    <a:srgbClr val="000000">
                      <a:alpha val="43137"/>
                    </a:srgbClr>
                  </a:outerShdw>
                </a:effectLst>
              </a:rPr>
              <a:t>тоже имеет свои недостатки: расширенные поры, блеск и быстрое загрязнение. Это прекрасная возможность для бактерий, которые с успехом размножаются и, как следствие, постоянные партнеры жирной кожи – высыпания и очаги раздражения. </a:t>
            </a:r>
            <a:endParaRPr lang="en-US" altLang="ru-RU" sz="1600" b="1" dirty="0">
              <a:solidFill>
                <a:schemeClr val="bg1"/>
              </a:solidFill>
              <a:effectLst>
                <a:outerShdw blurRad="38100" dist="38100" dir="2700000" algn="tl">
                  <a:srgbClr val="000000">
                    <a:alpha val="43137"/>
                  </a:srgbClr>
                </a:outerShdw>
              </a:effectLst>
            </a:endParaRPr>
          </a:p>
          <a:p>
            <a:pPr>
              <a:buFontTx/>
              <a:buNone/>
              <a:defRPr/>
            </a:pPr>
            <a:r>
              <a:rPr lang="en-US" altLang="ru-RU" sz="1600" b="1" dirty="0">
                <a:solidFill>
                  <a:schemeClr val="bg1"/>
                </a:solidFill>
                <a:effectLst>
                  <a:outerShdw blurRad="38100" dist="38100" dir="2700000" algn="tl">
                    <a:srgbClr val="000000">
                      <a:alpha val="43137"/>
                    </a:srgbClr>
                  </a:outerShdw>
                </a:effectLst>
              </a:rPr>
              <a:t>       </a:t>
            </a:r>
          </a:p>
          <a:p>
            <a:pPr>
              <a:buFontTx/>
              <a:buNone/>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smtClean="0">
                <a:solidFill>
                  <a:schemeClr val="bg1"/>
                </a:solidFill>
                <a:effectLst>
                  <a:outerShdw blurRad="38100" dist="38100" dir="2700000" algn="tl">
                    <a:srgbClr val="000000">
                      <a:alpha val="43137"/>
                    </a:srgbClr>
                  </a:outerShdw>
                </a:effectLst>
              </a:rPr>
              <a:t> </a:t>
            </a:r>
            <a:r>
              <a:rPr lang="en-US" altLang="ru-RU" sz="1600" b="1" dirty="0" smtClean="0">
                <a:solidFill>
                  <a:schemeClr val="bg1"/>
                </a:solidFill>
                <a:effectLst>
                  <a:outerShdw blurRad="38100" dist="38100" dir="2700000" algn="tl">
                    <a:srgbClr val="000000">
                      <a:alpha val="43137"/>
                    </a:srgbClr>
                  </a:outerShdw>
                </a:effectLst>
              </a:rPr>
              <a:t> </a:t>
            </a:r>
            <a:r>
              <a:rPr lang="ru-RU" altLang="ru-RU" sz="1600" b="1" dirty="0">
                <a:solidFill>
                  <a:schemeClr val="bg1"/>
                </a:solidFill>
                <a:effectLst>
                  <a:outerShdw blurRad="38100" dist="38100" dir="2700000" algn="tl">
                    <a:srgbClr val="000000">
                      <a:alpha val="43137"/>
                    </a:srgbClr>
                  </a:outerShdw>
                </a:effectLst>
              </a:rPr>
              <a:t>Для ухода подобрать средства очень непросто, и купить крем для проблемной кожи на основе натуральных компонентов </a:t>
            </a:r>
            <a:r>
              <a:rPr lang="ru-RU" altLang="ru-RU" sz="1600" b="1" dirty="0" smtClean="0">
                <a:solidFill>
                  <a:schemeClr val="bg1"/>
                </a:solidFill>
                <a:effectLst>
                  <a:outerShdw blurRad="38100" dist="38100" dir="2700000" algn="tl">
                    <a:srgbClr val="000000">
                      <a:alpha val="43137"/>
                    </a:srgbClr>
                  </a:outerShdw>
                </a:effectLst>
              </a:rPr>
              <a:t>– отличное </a:t>
            </a:r>
            <a:r>
              <a:rPr lang="ru-RU" altLang="ru-RU" sz="1600" b="1" dirty="0">
                <a:solidFill>
                  <a:schemeClr val="bg1"/>
                </a:solidFill>
                <a:effectLst>
                  <a:outerShdw blurRad="38100" dist="38100" dir="2700000" algn="tl">
                    <a:srgbClr val="000000">
                      <a:alpha val="43137"/>
                    </a:srgbClr>
                  </a:outerShdw>
                </a:effectLst>
              </a:rPr>
              <a:t>решение. </a:t>
            </a:r>
            <a:endParaRPr lang="en-US" altLang="ru-RU" sz="1600" b="1" dirty="0">
              <a:solidFill>
                <a:schemeClr val="bg1"/>
              </a:solidFill>
              <a:effectLst>
                <a:outerShdw blurRad="38100" dist="38100" dir="2700000" algn="tl">
                  <a:srgbClr val="000000">
                    <a:alpha val="43137"/>
                  </a:srgbClr>
                </a:outerShdw>
              </a:effectLst>
            </a:endParaRPr>
          </a:p>
          <a:p>
            <a:pPr>
              <a:buFontTx/>
              <a:buNone/>
              <a:defRPr/>
            </a:pPr>
            <a:r>
              <a:rPr lang="en-US" altLang="ru-RU" sz="1600" b="1" dirty="0">
                <a:solidFill>
                  <a:schemeClr val="bg1"/>
                </a:solidFill>
                <a:effectLst>
                  <a:outerShdw blurRad="38100" dist="38100" dir="2700000" algn="tl">
                    <a:srgbClr val="000000">
                      <a:alpha val="43137"/>
                    </a:srgbClr>
                  </a:outerShdw>
                </a:effectLst>
              </a:rPr>
              <a:t>       </a:t>
            </a:r>
          </a:p>
          <a:p>
            <a:pPr>
              <a:buFontTx/>
              <a:buNone/>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smtClean="0">
                <a:solidFill>
                  <a:schemeClr val="bg1"/>
                </a:solidFill>
                <a:effectLst>
                  <a:outerShdw blurRad="38100" dist="38100" dir="2700000" algn="tl">
                    <a:srgbClr val="000000">
                      <a:alpha val="43137"/>
                    </a:srgbClr>
                  </a:outerShdw>
                </a:effectLst>
              </a:rPr>
              <a:t> Для </a:t>
            </a:r>
            <a:r>
              <a:rPr lang="ru-RU" altLang="ru-RU" sz="1600" b="1" dirty="0">
                <a:solidFill>
                  <a:schemeClr val="bg1"/>
                </a:solidFill>
                <a:effectLst>
                  <a:outerShdw blurRad="38100" dist="38100" dir="2700000" algn="tl">
                    <a:srgbClr val="000000">
                      <a:alpha val="43137"/>
                    </a:srgbClr>
                  </a:outerShdw>
                </a:effectLst>
              </a:rPr>
              <a:t>полноценного ухода за кожей необходимо подобрать средства, близкие с ней по структуре, чтобы они не отторгались, хорошо впитывались и не вызывали привыкания. Крым богатый край, и Лаборатория красоты и здоровья «Пантика» при разработке своей продукции использует его природные богатства. </a:t>
            </a:r>
            <a:endParaRPr lang="en-US" altLang="ru-RU" sz="1600" b="1" dirty="0">
              <a:solidFill>
                <a:schemeClr val="bg1"/>
              </a:solidFill>
              <a:effectLst>
                <a:outerShdw blurRad="38100" dist="38100" dir="2700000" algn="tl">
                  <a:srgbClr val="000000">
                    <a:alpha val="43137"/>
                  </a:srgbClr>
                </a:outerShdw>
              </a:effectLst>
            </a:endParaRPr>
          </a:p>
          <a:p>
            <a:pPr>
              <a:buFontTx/>
              <a:buNone/>
              <a:defRPr/>
            </a:pPr>
            <a:r>
              <a:rPr lang="en-US" altLang="ru-RU" sz="1400" b="1" dirty="0">
                <a:solidFill>
                  <a:schemeClr val="bg1"/>
                </a:solidFill>
                <a:latin typeface="Calibri" panose="020F0502020204030204" pitchFamily="34" charset="0"/>
              </a:rPr>
              <a:t>       </a:t>
            </a:r>
          </a:p>
          <a:p>
            <a:pPr>
              <a:lnSpc>
                <a:spcPct val="90000"/>
              </a:lnSpc>
              <a:defRPr/>
            </a:pPr>
            <a:endParaRPr lang="ru-RU" altLang="ru-RU" sz="1400" b="1" dirty="0">
              <a:solidFill>
                <a:schemeClr val="bg1"/>
              </a:solidFill>
              <a:latin typeface="Calibri" panose="020F0502020204030204" pitchFamily="34" charset="0"/>
            </a:endParaRPr>
          </a:p>
        </p:txBody>
      </p:sp>
      <p:sp>
        <p:nvSpPr>
          <p:cNvPr id="35843" name="Line 21"/>
          <p:cNvSpPr>
            <a:spLocks noChangeShapeType="1"/>
          </p:cNvSpPr>
          <p:nvPr/>
        </p:nvSpPr>
        <p:spPr bwMode="auto">
          <a:xfrm>
            <a:off x="685800" y="4953000"/>
            <a:ext cx="7620000" cy="0"/>
          </a:xfrm>
          <a:prstGeom prst="line">
            <a:avLst/>
          </a:prstGeom>
          <a:noFill/>
          <a:ln w="28575">
            <a:solidFill>
              <a:schemeClr val="accent1"/>
            </a:solidFill>
            <a:round/>
            <a:headEnd/>
            <a:tailEnd/>
          </a:ln>
        </p:spPr>
        <p:txBody>
          <a:bodyPr/>
          <a:lstStyle/>
          <a:p>
            <a:endParaRPr lang="ru-RU"/>
          </a:p>
        </p:txBody>
      </p:sp>
      <p:sp>
        <p:nvSpPr>
          <p:cNvPr id="35844" name="Line 22"/>
          <p:cNvSpPr>
            <a:spLocks noChangeShapeType="1"/>
          </p:cNvSpPr>
          <p:nvPr/>
        </p:nvSpPr>
        <p:spPr bwMode="auto">
          <a:xfrm>
            <a:off x="685800" y="3886200"/>
            <a:ext cx="7620000" cy="0"/>
          </a:xfrm>
          <a:prstGeom prst="line">
            <a:avLst/>
          </a:prstGeom>
          <a:noFill/>
          <a:ln w="28575">
            <a:solidFill>
              <a:schemeClr val="accent1"/>
            </a:solidFill>
            <a:round/>
            <a:headEnd/>
            <a:tailEnd/>
          </a:ln>
        </p:spPr>
        <p:txBody>
          <a:bodyPr/>
          <a:lstStyle/>
          <a:p>
            <a:endParaRPr lang="ru-RU"/>
          </a:p>
        </p:txBody>
      </p:sp>
      <p:sp>
        <p:nvSpPr>
          <p:cNvPr id="35845" name="Line 23"/>
          <p:cNvSpPr>
            <a:spLocks noChangeShapeType="1"/>
          </p:cNvSpPr>
          <p:nvPr/>
        </p:nvSpPr>
        <p:spPr bwMode="auto">
          <a:xfrm>
            <a:off x="685800" y="2590800"/>
            <a:ext cx="7696200" cy="0"/>
          </a:xfrm>
          <a:prstGeom prst="line">
            <a:avLst/>
          </a:prstGeom>
          <a:noFill/>
          <a:ln w="28575">
            <a:solidFill>
              <a:schemeClr val="accent1"/>
            </a:solidFill>
            <a:round/>
            <a:headEnd/>
            <a:tailEnd/>
          </a:ln>
        </p:spPr>
        <p:txBody>
          <a:bodyPr/>
          <a:lstStyle/>
          <a:p>
            <a:endParaRPr lang="ru-RU"/>
          </a:p>
        </p:txBody>
      </p:sp>
      <p:sp>
        <p:nvSpPr>
          <p:cNvPr id="35846" name="Line 24"/>
          <p:cNvSpPr>
            <a:spLocks noChangeShapeType="1"/>
          </p:cNvSpPr>
          <p:nvPr/>
        </p:nvSpPr>
        <p:spPr bwMode="auto">
          <a:xfrm>
            <a:off x="685800" y="1752600"/>
            <a:ext cx="7620000" cy="0"/>
          </a:xfrm>
          <a:prstGeom prst="line">
            <a:avLst/>
          </a:prstGeom>
          <a:noFill/>
          <a:ln w="28575">
            <a:solidFill>
              <a:schemeClr val="accent1"/>
            </a:solidFill>
            <a:round/>
            <a:headEnd/>
            <a:tailEnd/>
          </a:ln>
        </p:spPr>
        <p:txBody>
          <a:bodyPr/>
          <a:lstStyle/>
          <a:p>
            <a:endParaRPr lang="ru-RU"/>
          </a:p>
        </p:txBody>
      </p:sp>
      <p:sp>
        <p:nvSpPr>
          <p:cNvPr id="35847" name="Line 25"/>
          <p:cNvSpPr>
            <a:spLocks noChangeShapeType="1"/>
          </p:cNvSpPr>
          <p:nvPr/>
        </p:nvSpPr>
        <p:spPr bwMode="auto">
          <a:xfrm>
            <a:off x="685800" y="609600"/>
            <a:ext cx="7620000" cy="0"/>
          </a:xfrm>
          <a:prstGeom prst="line">
            <a:avLst/>
          </a:prstGeom>
          <a:noFill/>
          <a:ln w="28575">
            <a:solidFill>
              <a:schemeClr val="accent1"/>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1"/>
          <p:cNvSpPr>
            <a:spLocks noChangeArrowheads="1"/>
          </p:cNvSpPr>
          <p:nvPr/>
        </p:nvSpPr>
        <p:spPr bwMode="auto">
          <a:xfrm>
            <a:off x="152400" y="228600"/>
            <a:ext cx="5486400" cy="6172200"/>
          </a:xfrm>
          <a:prstGeom prst="rect">
            <a:avLst/>
          </a:prstGeom>
          <a:noFill/>
          <a:ln w="9525">
            <a:noFill/>
            <a:miter lim="800000"/>
            <a:headEnd/>
            <a:tailEnd/>
          </a:ln>
        </p:spPr>
        <p:txBody>
          <a:bodyPr/>
          <a:lstStyle/>
          <a:p>
            <a:pPr marL="342900" indent="-342900" algn="ctr">
              <a:lnSpc>
                <a:spcPct val="90000"/>
              </a:lnSpc>
              <a:spcBef>
                <a:spcPct val="20000"/>
              </a:spcBef>
            </a:pPr>
            <a:r>
              <a:rPr lang="ru-RU" altLang="ru-RU" sz="2400" b="1" dirty="0">
                <a:solidFill>
                  <a:srgbClr val="DF8E35"/>
                </a:solidFill>
                <a:latin typeface="+mn-lt"/>
                <a:ea typeface="Yu Gothic UI" pitchFamily="34" charset="-128"/>
              </a:rPr>
              <a:t>     Крем с экстрактом улитки виноградной </a:t>
            </a:r>
            <a:endParaRPr lang="en-US" altLang="ru-RU" sz="2400" b="1" dirty="0">
              <a:solidFill>
                <a:srgbClr val="DF8E35"/>
              </a:solidFill>
              <a:latin typeface="+mn-lt"/>
              <a:ea typeface="Yu Gothic UI" pitchFamily="34" charset="-128"/>
            </a:endParaRPr>
          </a:p>
          <a:p>
            <a:pPr marL="342900" indent="-342900">
              <a:spcBef>
                <a:spcPct val="20000"/>
              </a:spcBef>
            </a:pPr>
            <a:r>
              <a:rPr lang="en-US" altLang="ru-RU" sz="1900" b="1" dirty="0">
                <a:solidFill>
                  <a:srgbClr val="DF8E35"/>
                </a:solidFill>
                <a:latin typeface="+mn-lt"/>
              </a:rPr>
              <a:t>     </a:t>
            </a:r>
            <a:r>
              <a:rPr lang="ru-RU" altLang="ru-RU" sz="1600" b="1" dirty="0">
                <a:solidFill>
                  <a:srgbClr val="DF8E35"/>
                </a:solidFill>
                <a:latin typeface="+mn-lt"/>
                <a:ea typeface="Yu Gothic UI" pitchFamily="34" charset="-128"/>
              </a:rPr>
              <a:t>воздействует на проблемную кожу комплексно </a:t>
            </a:r>
            <a:r>
              <a:rPr lang="ru-RU" altLang="ru-RU" sz="1600" b="1" dirty="0" smtClean="0">
                <a:solidFill>
                  <a:srgbClr val="DF8E35"/>
                </a:solidFill>
                <a:latin typeface="+mn-lt"/>
                <a:ea typeface="Yu Gothic UI" pitchFamily="34" charset="-128"/>
              </a:rPr>
              <a:t> и </a:t>
            </a:r>
            <a:r>
              <a:rPr lang="ru-RU" altLang="ru-RU" sz="1600" b="1" dirty="0">
                <a:solidFill>
                  <a:srgbClr val="DF8E35"/>
                </a:solidFill>
                <a:latin typeface="+mn-lt"/>
                <a:ea typeface="Yu Gothic UI" pitchFamily="34" charset="-128"/>
              </a:rPr>
              <a:t>решает основные вопросы для улучшения ее состояния:</a:t>
            </a:r>
            <a:endParaRPr lang="en-US" altLang="ru-RU" sz="1600" b="1" dirty="0">
              <a:solidFill>
                <a:srgbClr val="DF8E35"/>
              </a:solidFill>
              <a:latin typeface="+mn-lt"/>
              <a:ea typeface="Yu Gothic UI" pitchFamily="34" charset="-128"/>
            </a:endParaRPr>
          </a:p>
          <a:p>
            <a:pPr marL="342900" indent="-342900">
              <a:spcBef>
                <a:spcPct val="20000"/>
              </a:spcBef>
            </a:pPr>
            <a:endParaRPr lang="ru-RU" altLang="ru-RU" sz="1600" b="1" dirty="0">
              <a:solidFill>
                <a:srgbClr val="DF8E35"/>
              </a:solidFill>
              <a:latin typeface="+mn-lt"/>
              <a:ea typeface="Yu Gothic UI" pitchFamily="34" charset="-128"/>
            </a:endParaRPr>
          </a:p>
          <a:p>
            <a:pPr marL="342900" indent="-342900">
              <a:spcBef>
                <a:spcPct val="20000"/>
              </a:spcBef>
              <a:buFontTx/>
              <a:buChar char="•"/>
            </a:pPr>
            <a:r>
              <a:rPr lang="ru-RU" altLang="ru-RU" sz="1600" b="1" dirty="0">
                <a:solidFill>
                  <a:srgbClr val="DF8E35"/>
                </a:solidFill>
                <a:latin typeface="+mn-lt"/>
                <a:ea typeface="Yu Gothic UI" pitchFamily="34" charset="-128"/>
              </a:rPr>
              <a:t>Нормализуется работа сальных желез, уходит жирный блеск, лучше держится и не растекается косметика;</a:t>
            </a:r>
            <a:endParaRPr lang="en-US" altLang="ru-RU" sz="1600" b="1" dirty="0">
              <a:solidFill>
                <a:srgbClr val="DF8E35"/>
              </a:solidFill>
              <a:latin typeface="+mn-lt"/>
              <a:ea typeface="Yu Gothic UI" pitchFamily="34" charset="-128"/>
            </a:endParaRPr>
          </a:p>
          <a:p>
            <a:pPr marL="342900" indent="-342900">
              <a:spcBef>
                <a:spcPct val="20000"/>
              </a:spcBef>
              <a:buFontTx/>
              <a:buChar char="•"/>
            </a:pPr>
            <a:endParaRPr lang="ru-RU" altLang="ru-RU" sz="1600" b="1" dirty="0">
              <a:solidFill>
                <a:srgbClr val="DF8E35"/>
              </a:solidFill>
              <a:latin typeface="+mn-lt"/>
              <a:ea typeface="Yu Gothic UI" pitchFamily="34" charset="-128"/>
            </a:endParaRPr>
          </a:p>
          <a:p>
            <a:pPr marL="342900" indent="-342900">
              <a:spcBef>
                <a:spcPct val="20000"/>
              </a:spcBef>
              <a:buFontTx/>
              <a:buChar char="•"/>
            </a:pPr>
            <a:r>
              <a:rPr lang="ru-RU" altLang="ru-RU" sz="1600" b="1" dirty="0">
                <a:solidFill>
                  <a:srgbClr val="DF8E35"/>
                </a:solidFill>
                <a:latin typeface="+mn-lt"/>
                <a:ea typeface="Yu Gothic UI" pitchFamily="34" charset="-128"/>
              </a:rPr>
              <a:t>Сужаются поры, они становятся менее заметными, что придает более ухоженный вид;</a:t>
            </a:r>
            <a:endParaRPr lang="en-US" altLang="ru-RU" sz="1600" b="1" dirty="0">
              <a:solidFill>
                <a:srgbClr val="DF8E35"/>
              </a:solidFill>
              <a:latin typeface="+mn-lt"/>
              <a:ea typeface="Yu Gothic UI" pitchFamily="34" charset="-128"/>
            </a:endParaRPr>
          </a:p>
          <a:p>
            <a:pPr marL="342900" indent="-342900">
              <a:spcBef>
                <a:spcPct val="20000"/>
              </a:spcBef>
              <a:buFontTx/>
              <a:buChar char="•"/>
            </a:pPr>
            <a:endParaRPr lang="ru-RU" altLang="ru-RU" sz="1600" b="1" dirty="0">
              <a:solidFill>
                <a:srgbClr val="DF8E35"/>
              </a:solidFill>
              <a:latin typeface="+mn-lt"/>
              <a:ea typeface="Yu Gothic UI" pitchFamily="34" charset="-128"/>
            </a:endParaRPr>
          </a:p>
          <a:p>
            <a:pPr marL="342900" indent="-342900">
              <a:spcBef>
                <a:spcPct val="20000"/>
              </a:spcBef>
              <a:buFontTx/>
              <a:buChar char="•"/>
            </a:pPr>
            <a:r>
              <a:rPr lang="ru-RU" altLang="ru-RU" sz="1600" b="1" dirty="0">
                <a:solidFill>
                  <a:srgbClr val="DF8E35"/>
                </a:solidFill>
                <a:latin typeface="+mn-lt"/>
                <a:ea typeface="Yu Gothic UI" pitchFamily="34" charset="-128"/>
              </a:rPr>
              <a:t>Уменьшаются высыпания благодаря интенсивному антибактериальному воздействию;</a:t>
            </a:r>
            <a:endParaRPr lang="en-US" altLang="ru-RU" sz="1600" b="1" dirty="0">
              <a:solidFill>
                <a:srgbClr val="DF8E35"/>
              </a:solidFill>
              <a:latin typeface="+mn-lt"/>
              <a:ea typeface="Yu Gothic UI" pitchFamily="34" charset="-128"/>
            </a:endParaRPr>
          </a:p>
          <a:p>
            <a:pPr marL="342900" indent="-342900">
              <a:spcBef>
                <a:spcPct val="20000"/>
              </a:spcBef>
              <a:buFontTx/>
              <a:buChar char="•"/>
            </a:pPr>
            <a:endParaRPr lang="ru-RU" altLang="ru-RU" sz="1600" b="1" dirty="0">
              <a:solidFill>
                <a:srgbClr val="DF8E35"/>
              </a:solidFill>
              <a:latin typeface="+mn-lt"/>
              <a:ea typeface="Yu Gothic UI" pitchFamily="34" charset="-128"/>
            </a:endParaRPr>
          </a:p>
          <a:p>
            <a:pPr marL="342900" indent="-342900">
              <a:spcBef>
                <a:spcPct val="20000"/>
              </a:spcBef>
              <a:buFontTx/>
              <a:buChar char="•"/>
            </a:pPr>
            <a:r>
              <a:rPr lang="ru-RU" altLang="ru-RU" sz="1600" b="1" dirty="0">
                <a:solidFill>
                  <a:srgbClr val="DF8E35"/>
                </a:solidFill>
                <a:latin typeface="+mn-lt"/>
                <a:ea typeface="Yu Gothic UI" pitchFamily="34" charset="-128"/>
              </a:rPr>
              <a:t>Создается защитный барьер от внешних агрессивных воздействий;</a:t>
            </a:r>
            <a:endParaRPr lang="en-US" altLang="ru-RU" sz="1600" b="1" dirty="0">
              <a:solidFill>
                <a:srgbClr val="DF8E35"/>
              </a:solidFill>
              <a:latin typeface="+mn-lt"/>
              <a:ea typeface="Yu Gothic UI" pitchFamily="34" charset="-128"/>
            </a:endParaRPr>
          </a:p>
          <a:p>
            <a:pPr marL="342900" indent="-342900">
              <a:spcBef>
                <a:spcPct val="20000"/>
              </a:spcBef>
              <a:buFontTx/>
              <a:buChar char="•"/>
            </a:pPr>
            <a:endParaRPr lang="ru-RU" altLang="ru-RU" sz="1600" b="1" dirty="0">
              <a:solidFill>
                <a:srgbClr val="DF8E35"/>
              </a:solidFill>
              <a:latin typeface="+mn-lt"/>
              <a:ea typeface="Yu Gothic UI" pitchFamily="34" charset="-128"/>
            </a:endParaRPr>
          </a:p>
          <a:p>
            <a:pPr marL="342900" indent="-342900">
              <a:spcBef>
                <a:spcPct val="20000"/>
              </a:spcBef>
              <a:buFontTx/>
              <a:buChar char="•"/>
            </a:pPr>
            <a:r>
              <a:rPr lang="ru-RU" altLang="ru-RU" sz="1600" b="1" dirty="0">
                <a:solidFill>
                  <a:srgbClr val="DF8E35"/>
                </a:solidFill>
                <a:latin typeface="+mn-lt"/>
                <a:ea typeface="Yu Gothic UI" pitchFamily="34" charset="-128"/>
              </a:rPr>
              <a:t>Уменьшает шрамы, убирает следы после акне.</a:t>
            </a:r>
          </a:p>
          <a:p>
            <a:pPr marL="342900" indent="-342900">
              <a:lnSpc>
                <a:spcPct val="90000"/>
              </a:lnSpc>
              <a:spcBef>
                <a:spcPct val="20000"/>
              </a:spcBef>
              <a:buFontTx/>
              <a:buChar char="•"/>
            </a:pPr>
            <a:endParaRPr lang="ru-RU" altLang="ru-RU" sz="1900" dirty="0">
              <a:solidFill>
                <a:srgbClr val="DF8E35"/>
              </a:solidFill>
            </a:endParaRPr>
          </a:p>
        </p:txBody>
      </p:sp>
      <p:pic>
        <p:nvPicPr>
          <p:cNvPr id="4098" name="Picture 2" descr="C:\Users\-\Desktop\Для WB\серия-улитка-крем-востанавливающий.png"/>
          <p:cNvPicPr>
            <a:picLocks noChangeAspect="1" noChangeArrowheads="1"/>
          </p:cNvPicPr>
          <p:nvPr/>
        </p:nvPicPr>
        <p:blipFill>
          <a:blip r:embed="rId2">
            <a:clrChange>
              <a:clrFrom>
                <a:srgbClr val="FFFFFF"/>
              </a:clrFrom>
              <a:clrTo>
                <a:srgbClr val="FFFFFF">
                  <a:alpha val="0"/>
                </a:srgbClr>
              </a:clrTo>
            </a:clrChange>
          </a:blip>
          <a:srcRect l="17778" t="26667" r="17037" b="18889"/>
          <a:stretch>
            <a:fillRect/>
          </a:stretch>
        </p:blipFill>
        <p:spPr bwMode="auto">
          <a:xfrm>
            <a:off x="5562600" y="2209800"/>
            <a:ext cx="3421224" cy="3810000"/>
          </a:xfrm>
          <a:prstGeom prst="rect">
            <a:avLst/>
          </a:prstGeom>
          <a:noFill/>
          <a:ln>
            <a:noFill/>
          </a:ln>
        </p:spPr>
      </p:pic>
      <p:pic>
        <p:nvPicPr>
          <p:cNvPr id="6" name="Picture 28"/>
          <p:cNvPicPr>
            <a:picLocks noChangeAspect="1" noChangeArrowheads="1"/>
          </p:cNvPicPr>
          <p:nvPr/>
        </p:nvPicPr>
        <p:blipFill>
          <a:blip r:embed="rId3">
            <a:lum bright="6000" contrast="6000"/>
          </a:blip>
          <a:srcRect/>
          <a:stretch>
            <a:fillRect/>
          </a:stretch>
        </p:blipFill>
        <p:spPr bwMode="auto">
          <a:xfrm>
            <a:off x="5638800" y="914400"/>
            <a:ext cx="3314700" cy="2008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35156 0.00417 L -0.35156 0.00417 L -0.28507 0.00509 C -0.28177 0.00533 -0.27864 0.00602 -0.27552 0.00625 C -0.26996 0.00672 -0.26441 0.00695 -0.25885 0.00718 L -0.22066 0.00834 C -0.21371 0.01134 -0.21996 0.00903 -0.20399 0.01042 C -0.20104 0.01065 -0.19826 0.01111 -0.19531 0.01134 L -0.17309 0.01366 L -0.09844 0.01042 C -0.08993 0.00996 -0.08229 0.00764 -0.07396 0.00625 C -0.06962 0.00533 -0.06545 0.00486 -0.06111 0.00417 C -0.04601 0.00139 -0.05295 0.00185 -0.03576 0.00093 L -0.01111 -2.59259E-6 L 1.66667E-6 -2.59259E-6 " pathEditMode="relative" ptsTypes="AAAAAAAAAAAAAAA">
                                      <p:cBhvr>
                                        <p:cTn id="6" dur="10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1" descr="devushka-model-makiyazh-ulitka"/>
          <p:cNvPicPr>
            <a:picLocks noChangeAspect="1" noChangeArrowheads="1"/>
          </p:cNvPicPr>
          <p:nvPr/>
        </p:nvPicPr>
        <p:blipFill>
          <a:blip r:embed="rId2"/>
          <a:srcRect t="5426" r="24046" b="14183"/>
          <a:stretch>
            <a:fillRect/>
          </a:stretch>
        </p:blipFill>
        <p:spPr bwMode="auto">
          <a:xfrm>
            <a:off x="0" y="0"/>
            <a:ext cx="9144000" cy="6858000"/>
          </a:xfrm>
          <a:prstGeom prst="rect">
            <a:avLst/>
          </a:prstGeom>
          <a:noFill/>
          <a:ln w="9525">
            <a:noFill/>
            <a:miter lim="800000"/>
            <a:headEnd/>
            <a:tailEnd/>
          </a:ln>
        </p:spPr>
      </p:pic>
      <p:sp>
        <p:nvSpPr>
          <p:cNvPr id="21519" name="Rectangle 15"/>
          <p:cNvSpPr>
            <a:spLocks noGrp="1" noChangeArrowheads="1"/>
          </p:cNvSpPr>
          <p:nvPr>
            <p:ph type="title"/>
          </p:nvPr>
        </p:nvSpPr>
        <p:spPr>
          <a:xfrm>
            <a:off x="533400" y="0"/>
            <a:ext cx="8229600" cy="1143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a:t>
            </a:r>
            <a:r>
              <a:rPr lang="ru-RU" altLang="ru-RU" b="1" dirty="0" err="1" smtClean="0">
                <a:solidFill>
                  <a:schemeClr val="bg1"/>
                </a:solidFill>
                <a:effectLst>
                  <a:outerShdw blurRad="38100" dist="38100" dir="2700000" algn="tl">
                    <a:srgbClr val="000000">
                      <a:alpha val="43137"/>
                    </a:srgbClr>
                  </a:outerShdw>
                </a:effectLst>
              </a:rPr>
              <a:t>Sn</a:t>
            </a:r>
            <a:r>
              <a:rPr lang="en-US" altLang="ru-RU" b="1" dirty="0" smtClean="0">
                <a:solidFill>
                  <a:schemeClr val="bg1"/>
                </a:solidFill>
                <a:effectLst>
                  <a:outerShdw blurRad="38100" dist="38100" dir="2700000" algn="tl">
                    <a:srgbClr val="000000">
                      <a:alpha val="43137"/>
                    </a:srgbClr>
                  </a:outerShdw>
                </a:effectLst>
              </a:rPr>
              <a:t>a</a:t>
            </a:r>
            <a:r>
              <a:rPr lang="ru-RU" altLang="ru-RU" b="1" dirty="0" err="1" smtClean="0">
                <a:solidFill>
                  <a:schemeClr val="bg1"/>
                </a:solidFill>
                <a:effectLst>
                  <a:outerShdw blurRad="38100" dist="38100" dir="2700000" algn="tl">
                    <a:srgbClr val="000000">
                      <a:alpha val="43137"/>
                    </a:srgbClr>
                  </a:outerShdw>
                </a:effectLst>
              </a:rPr>
              <a:t>il</a:t>
            </a:r>
            <a:r>
              <a:rPr lang="ru-RU" altLang="ru-RU" b="1" dirty="0" smtClean="0">
                <a:solidFill>
                  <a:schemeClr val="bg1"/>
                </a:solidFill>
                <a:effectLst>
                  <a:outerShdw blurRad="38100" dist="38100" dir="2700000" algn="tl">
                    <a:srgbClr val="000000">
                      <a:alpha val="43137"/>
                    </a:srgbClr>
                  </a:outerShdw>
                </a:effectLst>
              </a:rPr>
              <a:t> </a:t>
            </a:r>
            <a:r>
              <a:rPr lang="ru-RU" altLang="ru-RU" b="1" dirty="0">
                <a:solidFill>
                  <a:schemeClr val="bg1"/>
                </a:solidFill>
                <a:effectLst>
                  <a:outerShdw blurRad="38100" dist="38100" dir="2700000" algn="tl">
                    <a:srgbClr val="000000">
                      <a:alpha val="43137"/>
                    </a:srgbClr>
                  </a:outerShdw>
                </a:effectLst>
              </a:rPr>
              <a:t>collagen"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1" descr="snail_macro_color_colors_garden_animal-689887"/>
          <p:cNvPicPr>
            <a:picLocks noChangeAspect="1" noChangeArrowheads="1"/>
          </p:cNvPicPr>
          <p:nvPr/>
        </p:nvPicPr>
        <p:blipFill>
          <a:blip r:embed="rId2">
            <a:lum bright="-18000" contrast="-48000"/>
          </a:blip>
          <a:srcRect l="12500" r="12500"/>
          <a:stretch>
            <a:fillRect/>
          </a:stretch>
        </p:blipFill>
        <p:spPr bwMode="auto">
          <a:xfrm>
            <a:off x="0" y="0"/>
            <a:ext cx="9144000" cy="6862763"/>
          </a:xfrm>
          <a:prstGeom prst="rect">
            <a:avLst/>
          </a:prstGeom>
          <a:noFill/>
          <a:ln w="9525">
            <a:noFill/>
            <a:miter lim="800000"/>
            <a:headEnd/>
            <a:tailEnd/>
          </a:ln>
        </p:spPr>
      </p:pic>
      <p:sp>
        <p:nvSpPr>
          <p:cNvPr id="73750" name="Rectangle 22"/>
          <p:cNvSpPr>
            <a:spLocks noChangeArrowheads="1"/>
          </p:cNvSpPr>
          <p:nvPr/>
        </p:nvSpPr>
        <p:spPr bwMode="auto">
          <a:xfrm>
            <a:off x="381000" y="609600"/>
            <a:ext cx="8229600" cy="4525963"/>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buFontTx/>
              <a:buNone/>
              <a:defRPr/>
            </a:pPr>
            <a:r>
              <a:rPr lang="ru-RU" altLang="ru-RU" sz="2400" b="1" dirty="0">
                <a:solidFill>
                  <a:schemeClr val="bg1"/>
                </a:solidFill>
              </a:rPr>
              <a:t>   </a:t>
            </a:r>
            <a:r>
              <a:rPr lang="ru-RU" altLang="ru-RU" sz="1600" b="1" dirty="0" smtClean="0">
                <a:solidFill>
                  <a:schemeClr val="bg1"/>
                </a:solidFill>
                <a:effectLst>
                  <a:outerShdw blurRad="38100" dist="38100" dir="2700000" algn="tl">
                    <a:srgbClr val="000000">
                      <a:alpha val="43137"/>
                    </a:srgbClr>
                  </a:outerShdw>
                </a:effectLst>
              </a:rPr>
              <a:t>Улитки </a:t>
            </a:r>
            <a:r>
              <a:rPr lang="ru-RU" altLang="ru-RU" sz="1600" b="1" dirty="0">
                <a:solidFill>
                  <a:schemeClr val="bg1"/>
                </a:solidFill>
                <a:effectLst>
                  <a:outerShdw blurRad="38100" dist="38100" dir="2700000" algn="tl">
                    <a:srgbClr val="000000">
                      <a:alpha val="43137"/>
                    </a:srgbClr>
                  </a:outerShdw>
                </a:effectLst>
              </a:rPr>
              <a:t>являются богатейшим источником как коллагена и эластина, так и таких важных для косметологии биологически активных веществ, как фермент протеаза, аллантоин, минеральные элементы, витамины (в том числе В6 и В12).     </a:t>
            </a:r>
            <a:endParaRPr lang="ru-RU" altLang="ru-RU" sz="1600" b="1" dirty="0" smtClean="0">
              <a:solidFill>
                <a:schemeClr val="bg1"/>
              </a:solidFill>
              <a:effectLst>
                <a:outerShdw blurRad="38100" dist="38100" dir="2700000" algn="tl">
                  <a:srgbClr val="000000">
                    <a:alpha val="43137"/>
                  </a:srgbClr>
                </a:outerShdw>
              </a:effectLst>
            </a:endParaRPr>
          </a:p>
          <a:p>
            <a:pPr>
              <a:lnSpc>
                <a:spcPct val="80000"/>
              </a:lnSpc>
              <a:buFontTx/>
              <a:buNone/>
              <a:defRPr/>
            </a:pPr>
            <a:endParaRPr lang="en-US" altLang="ru-RU" sz="1600" b="1" dirty="0">
              <a:solidFill>
                <a:schemeClr val="bg1"/>
              </a:solidFill>
              <a:effectLst>
                <a:outerShdw blurRad="38100" dist="38100" dir="2700000" algn="tl">
                  <a:srgbClr val="000000">
                    <a:alpha val="43137"/>
                  </a:srgbClr>
                </a:outerShdw>
              </a:effectLst>
            </a:endParaRPr>
          </a:p>
          <a:p>
            <a:pPr>
              <a:lnSpc>
                <a:spcPct val="80000"/>
              </a:lnSpc>
              <a:buFontTx/>
              <a:buNone/>
              <a:defRPr/>
            </a:pPr>
            <a:endParaRPr lang="en-US" altLang="ru-RU" sz="1600" b="1" dirty="0">
              <a:solidFill>
                <a:schemeClr val="bg1"/>
              </a:solidFill>
              <a:effectLst>
                <a:outerShdw blurRad="38100" dist="38100" dir="2700000" algn="tl">
                  <a:srgbClr val="000000">
                    <a:alpha val="43137"/>
                  </a:srgbClr>
                </a:outerShdw>
              </a:effectLst>
            </a:endParaRPr>
          </a:p>
          <a:p>
            <a:pPr>
              <a:lnSpc>
                <a:spcPct val="80000"/>
              </a:lnSpc>
              <a:buFontTx/>
              <a:buNone/>
              <a:defRPr/>
            </a:pPr>
            <a:r>
              <a:rPr lang="en-US" altLang="ru-RU" sz="1600" b="1" dirty="0">
                <a:solidFill>
                  <a:schemeClr val="bg1"/>
                </a:solidFill>
                <a:effectLst>
                  <a:outerShdw blurRad="38100" dist="38100" dir="2700000" algn="tl">
                    <a:srgbClr val="000000">
                      <a:alpha val="43137"/>
                    </a:srgbClr>
                  </a:outerShdw>
                </a:effectLst>
              </a:rPr>
              <a:t>    </a:t>
            </a:r>
            <a:r>
              <a:rPr lang="ru-RU" altLang="ru-RU" sz="1600" b="1" dirty="0">
                <a:solidFill>
                  <a:schemeClr val="bg1"/>
                </a:solidFill>
                <a:effectLst>
                  <a:outerShdw blurRad="38100" dist="38100" dir="2700000" algn="tl">
                    <a:srgbClr val="000000">
                      <a:alpha val="43137"/>
                    </a:srgbClr>
                  </a:outerShdw>
                </a:effectLst>
              </a:rPr>
              <a:t>Эти вещества способствуют восстановлению кожи, приданию ей эластичности, поддерживают необходимый уровень увлажнённости. Кроме того, содержащаяся в улитках гликолиевая кислота является природным эксфолиантом, нормализующим состояние жирной кожи за счёт очищения сальных протоков. </a:t>
            </a:r>
            <a:endParaRPr lang="ru-RU" altLang="ru-RU" sz="1600" b="1" dirty="0" smtClean="0">
              <a:solidFill>
                <a:schemeClr val="bg1"/>
              </a:solidFill>
              <a:effectLst>
                <a:outerShdw blurRad="38100" dist="38100" dir="2700000" algn="tl">
                  <a:srgbClr val="000000">
                    <a:alpha val="43137"/>
                  </a:srgbClr>
                </a:outerShdw>
              </a:effectLst>
            </a:endParaRPr>
          </a:p>
          <a:p>
            <a:pPr>
              <a:lnSpc>
                <a:spcPct val="80000"/>
              </a:lnSpc>
              <a:buFontTx/>
              <a:buNone/>
              <a:defRPr/>
            </a:pPr>
            <a:endParaRPr lang="ru-RU" altLang="ru-RU" sz="1600" b="1" dirty="0">
              <a:solidFill>
                <a:schemeClr val="bg1"/>
              </a:solidFill>
              <a:effectLst>
                <a:outerShdw blurRad="38100" dist="38100" dir="2700000" algn="tl">
                  <a:srgbClr val="000000">
                    <a:alpha val="43137"/>
                  </a:srgbClr>
                </a:outerShdw>
              </a:effectLst>
            </a:endParaRPr>
          </a:p>
          <a:p>
            <a:pPr>
              <a:lnSpc>
                <a:spcPct val="80000"/>
              </a:lnSpc>
              <a:buFontTx/>
              <a:buNone/>
              <a:defRPr/>
            </a:pPr>
            <a:endParaRPr lang="ru-RU" altLang="ru-RU" sz="1600" b="1" dirty="0">
              <a:solidFill>
                <a:schemeClr val="bg1"/>
              </a:solidFill>
              <a:effectLst>
                <a:outerShdw blurRad="38100" dist="38100" dir="2700000" algn="tl">
                  <a:srgbClr val="000000">
                    <a:alpha val="43137"/>
                  </a:srgbClr>
                </a:outerShdw>
              </a:effectLst>
            </a:endParaRPr>
          </a:p>
          <a:p>
            <a:pPr>
              <a:lnSpc>
                <a:spcPct val="80000"/>
              </a:lnSpc>
              <a:buFontTx/>
              <a:buNone/>
              <a:defRPr/>
            </a:pPr>
            <a:r>
              <a:rPr lang="ru-RU" altLang="ru-RU" sz="1600" b="1" dirty="0">
                <a:solidFill>
                  <a:schemeClr val="bg1"/>
                </a:solidFill>
                <a:effectLst>
                  <a:outerShdw blurRad="38100" dist="38100" dir="2700000" algn="tl">
                    <a:srgbClr val="000000">
                      <a:alpha val="43137"/>
                    </a:srgbClr>
                  </a:outerShdw>
                </a:effectLst>
              </a:rPr>
              <a:t>    Эти положительные качества улиток использованы лабораторией «ПАНТИКА» для создания серии кремов, обладающими уникальными свойствами по омоложению кожи.</a:t>
            </a:r>
            <a:r>
              <a:rPr lang="ru-RU" altLang="ru-RU" sz="1600" b="1" dirty="0">
                <a:effectLst>
                  <a:outerShdw blurRad="38100" dist="38100" dir="2700000" algn="tl">
                    <a:srgbClr val="000000">
                      <a:alpha val="43137"/>
                    </a:srgbClr>
                  </a:outerShdw>
                </a:effectLst>
              </a:rPr>
              <a:t> </a:t>
            </a:r>
          </a:p>
          <a:p>
            <a:pPr>
              <a:lnSpc>
                <a:spcPct val="80000"/>
              </a:lnSpc>
              <a:defRPr/>
            </a:pPr>
            <a:endParaRPr lang="ru-RU" altLang="ru-RU"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9" descr="glaza-ulitka-rozki-rakovina"/>
          <p:cNvPicPr>
            <a:picLocks noChangeAspect="1" noChangeArrowheads="1"/>
          </p:cNvPicPr>
          <p:nvPr/>
        </p:nvPicPr>
        <p:blipFill>
          <a:blip r:embed="rId2">
            <a:lum bright="-6000" contrast="-60000"/>
          </a:blip>
          <a:srcRect l="7195" r="6474"/>
          <a:stretch>
            <a:fillRect/>
          </a:stretch>
        </p:blipFill>
        <p:spPr bwMode="auto">
          <a:xfrm>
            <a:off x="0" y="0"/>
            <a:ext cx="9144000" cy="6858000"/>
          </a:xfrm>
          <a:prstGeom prst="rect">
            <a:avLst/>
          </a:prstGeom>
          <a:noFill/>
          <a:ln w="9525">
            <a:noFill/>
            <a:miter lim="800000"/>
            <a:headEnd/>
            <a:tailEnd/>
          </a:ln>
        </p:spPr>
      </p:pic>
      <p:sp>
        <p:nvSpPr>
          <p:cNvPr id="152586" name="Rectangle 10"/>
          <p:cNvSpPr>
            <a:spLocks noChangeArrowheads="1"/>
          </p:cNvSpPr>
          <p:nvPr/>
        </p:nvSpPr>
        <p:spPr bwMode="auto">
          <a:xfrm>
            <a:off x="990600" y="1290638"/>
            <a:ext cx="7848600" cy="427672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20000"/>
              </a:spcBef>
              <a:defRPr/>
            </a:pPr>
            <a:r>
              <a:rPr lang="ru-RU" altLang="ru-RU" sz="3600" dirty="0">
                <a:solidFill>
                  <a:schemeClr val="bg1"/>
                </a:solidFill>
                <a:latin typeface="Arial" panose="020B0604020202020204" pitchFamily="34" charset="0"/>
                <a:cs typeface="Arial" panose="020B0604020202020204" pitchFamily="34" charset="0"/>
              </a:rPr>
              <a:t> </a:t>
            </a:r>
            <a:r>
              <a:rPr lang="ru-RU" altLang="ru-RU"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При производстве серии</a:t>
            </a:r>
          </a:p>
          <a:p>
            <a:pPr>
              <a:spcBef>
                <a:spcPct val="20000"/>
              </a:spcBef>
              <a:defRPr/>
            </a:pPr>
            <a:r>
              <a:rPr lang="en-US" altLang="ru-RU" sz="40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ru-RU" sz="40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Snail </a:t>
            </a:r>
            <a:r>
              <a:rPr lang="en-US" altLang="ru-RU" sz="40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Collagen”</a:t>
            </a:r>
            <a:r>
              <a:rPr lang="en-US" altLang="ru-RU"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altLang="ru-RU"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используется</a:t>
            </a:r>
          </a:p>
          <a:p>
            <a:pPr>
              <a:spcBef>
                <a:spcPct val="20000"/>
              </a:spcBef>
              <a:defRPr/>
            </a:pPr>
            <a:r>
              <a:rPr lang="ru-RU" altLang="ru-RU"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улиточный коллаген, который </a:t>
            </a:r>
          </a:p>
          <a:p>
            <a:pPr>
              <a:spcBef>
                <a:spcPct val="20000"/>
              </a:spcBef>
              <a:defRPr/>
            </a:pPr>
            <a:r>
              <a:rPr lang="ru-RU" altLang="ru-RU"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изготавливается по оригинальной </a:t>
            </a:r>
          </a:p>
          <a:p>
            <a:pPr>
              <a:spcBef>
                <a:spcPct val="20000"/>
              </a:spcBef>
              <a:defRPr/>
            </a:pPr>
            <a:r>
              <a:rPr lang="ru-RU" altLang="ru-RU"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технологии </a:t>
            </a:r>
            <a:r>
              <a:rPr lang="ru-RU" altLang="ru-RU" sz="40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ЛКЗ «Пантика»</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2"/>
          <p:cNvPicPr>
            <a:picLocks noChangeAspect="1" noChangeArrowheads="1"/>
          </p:cNvPicPr>
          <p:nvPr/>
        </p:nvPicPr>
        <p:blipFill>
          <a:blip r:embed="rId2"/>
          <a:srcRect t="4347"/>
          <a:stretch>
            <a:fillRect/>
          </a:stretch>
        </p:blipFill>
        <p:spPr bwMode="auto">
          <a:xfrm>
            <a:off x="5191125" y="1600200"/>
            <a:ext cx="3952875" cy="5257800"/>
          </a:xfrm>
          <a:prstGeom prst="rect">
            <a:avLst/>
          </a:prstGeom>
          <a:noFill/>
          <a:ln w="9525">
            <a:noFill/>
            <a:miter lim="800000"/>
            <a:headEnd/>
            <a:tailEnd/>
          </a:ln>
        </p:spPr>
      </p:pic>
      <p:sp>
        <p:nvSpPr>
          <p:cNvPr id="22552" name="Rectangle 24"/>
          <p:cNvSpPr>
            <a:spLocks noChangeArrowheads="1"/>
          </p:cNvSpPr>
          <p:nvPr/>
        </p:nvSpPr>
        <p:spPr bwMode="auto">
          <a:xfrm>
            <a:off x="152400" y="304800"/>
            <a:ext cx="8991600" cy="6553200"/>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80000"/>
              </a:lnSpc>
              <a:buFontTx/>
              <a:buNone/>
              <a:defRPr/>
            </a:pPr>
            <a:r>
              <a:rPr lang="en-US" altLang="ru-RU" sz="4400" dirty="0">
                <a:solidFill>
                  <a:srgbClr val="D58F29"/>
                </a:solidFill>
                <a:latin typeface="+mj-lt"/>
              </a:rPr>
              <a:t>    </a:t>
            </a:r>
            <a:r>
              <a:rPr lang="ru-RU" altLang="ru-RU" sz="4400" dirty="0">
                <a:solidFill>
                  <a:srgbClr val="D58F29"/>
                </a:solidFill>
                <a:latin typeface="+mj-lt"/>
              </a:rPr>
              <a:t>Серия “</a:t>
            </a:r>
            <a:r>
              <a:rPr lang="ru-RU" altLang="ru-RU" sz="4400" dirty="0" err="1" smtClean="0">
                <a:solidFill>
                  <a:srgbClr val="D58F29"/>
                </a:solidFill>
                <a:latin typeface="+mj-lt"/>
              </a:rPr>
              <a:t>Sn</a:t>
            </a:r>
            <a:r>
              <a:rPr lang="en-US" altLang="ru-RU" sz="4400" dirty="0" smtClean="0">
                <a:solidFill>
                  <a:srgbClr val="D58F29"/>
                </a:solidFill>
                <a:latin typeface="+mj-lt"/>
              </a:rPr>
              <a:t>a</a:t>
            </a:r>
            <a:r>
              <a:rPr lang="ru-RU" altLang="ru-RU" sz="4400" dirty="0" err="1" smtClean="0">
                <a:solidFill>
                  <a:srgbClr val="D58F29"/>
                </a:solidFill>
                <a:latin typeface="+mj-lt"/>
              </a:rPr>
              <a:t>il</a:t>
            </a:r>
            <a:r>
              <a:rPr lang="ru-RU" altLang="ru-RU" sz="4400" dirty="0" smtClean="0">
                <a:solidFill>
                  <a:srgbClr val="D58F29"/>
                </a:solidFill>
                <a:latin typeface="+mj-lt"/>
              </a:rPr>
              <a:t> </a:t>
            </a:r>
            <a:r>
              <a:rPr lang="ru-RU" altLang="ru-RU" sz="4400" dirty="0">
                <a:solidFill>
                  <a:srgbClr val="D58F29"/>
                </a:solidFill>
                <a:latin typeface="+mj-lt"/>
              </a:rPr>
              <a:t>collagen”</a:t>
            </a:r>
            <a:endParaRPr lang="ru-RU" altLang="ru-RU" sz="4400" i="1" dirty="0">
              <a:solidFill>
                <a:srgbClr val="D58F29"/>
              </a:solidFill>
              <a:latin typeface="+mj-lt"/>
            </a:endParaRPr>
          </a:p>
          <a:p>
            <a:pPr>
              <a:lnSpc>
                <a:spcPct val="80000"/>
              </a:lnSpc>
              <a:defRPr/>
            </a:pPr>
            <a:endParaRPr lang="en-US" altLang="ru-RU" sz="4000" i="1" dirty="0">
              <a:solidFill>
                <a:srgbClr val="D58F29"/>
              </a:solidFill>
              <a:latin typeface="Georgia" panose="02040502050405020303" pitchFamily="18" charset="0"/>
            </a:endParaRPr>
          </a:p>
          <a:p>
            <a:pPr>
              <a:lnSpc>
                <a:spcPct val="80000"/>
              </a:lnSpc>
              <a:defRPr/>
            </a:pPr>
            <a:endParaRPr lang="ru-RU" altLang="ru-RU" sz="2900" i="1" dirty="0">
              <a:solidFill>
                <a:srgbClr val="D58F29"/>
              </a:solidFill>
              <a:latin typeface="Georgia" panose="02040502050405020303" pitchFamily="18" charset="0"/>
            </a:endParaRPr>
          </a:p>
          <a:p>
            <a:pPr>
              <a:lnSpc>
                <a:spcPct val="80000"/>
              </a:lnSpc>
              <a:defRPr/>
            </a:pPr>
            <a:r>
              <a:rPr lang="ru-RU" altLang="ru-RU" sz="2900" i="1" dirty="0">
                <a:solidFill>
                  <a:srgbClr val="D58F29"/>
                </a:solidFill>
                <a:latin typeface="+mn-lt"/>
              </a:rPr>
              <a:t>Крем коллагеновый – Форте</a:t>
            </a:r>
          </a:p>
          <a:p>
            <a:pPr>
              <a:lnSpc>
                <a:spcPct val="80000"/>
              </a:lnSpc>
              <a:defRPr/>
            </a:pPr>
            <a:endParaRPr lang="ru-RU" altLang="ru-RU" sz="2900" i="1" dirty="0">
              <a:solidFill>
                <a:srgbClr val="D58F29"/>
              </a:solidFill>
              <a:latin typeface="Georgia" panose="02040502050405020303" pitchFamily="18" charset="0"/>
            </a:endParaRPr>
          </a:p>
          <a:p>
            <a:pPr>
              <a:lnSpc>
                <a:spcPct val="80000"/>
              </a:lnSpc>
              <a:defRPr/>
            </a:pPr>
            <a:r>
              <a:rPr lang="ru-RU" altLang="ru-RU" sz="2900" i="1" dirty="0">
                <a:solidFill>
                  <a:srgbClr val="D58F29"/>
                </a:solidFill>
                <a:latin typeface="+mn-lt"/>
              </a:rPr>
              <a:t>Крем от морщин – Форте</a:t>
            </a:r>
          </a:p>
          <a:p>
            <a:pPr>
              <a:lnSpc>
                <a:spcPct val="80000"/>
              </a:lnSpc>
              <a:defRPr/>
            </a:pPr>
            <a:endParaRPr lang="ru-RU" altLang="ru-RU" sz="2900" i="1" dirty="0">
              <a:solidFill>
                <a:srgbClr val="D58F29"/>
              </a:solidFill>
              <a:latin typeface="Georgia" panose="02040502050405020303" pitchFamily="18" charset="0"/>
            </a:endParaRPr>
          </a:p>
          <a:p>
            <a:pPr>
              <a:lnSpc>
                <a:spcPct val="80000"/>
              </a:lnSpc>
              <a:defRPr/>
            </a:pPr>
            <a:r>
              <a:rPr lang="ru-RU" altLang="ru-RU" sz="2900" i="1" dirty="0">
                <a:solidFill>
                  <a:srgbClr val="D58F29"/>
                </a:solidFill>
                <a:latin typeface="+mn-lt"/>
              </a:rPr>
              <a:t>Крем для нежного ухода вокруг глаз – Форте</a:t>
            </a:r>
          </a:p>
          <a:p>
            <a:pPr>
              <a:lnSpc>
                <a:spcPct val="80000"/>
              </a:lnSpc>
              <a:defRPr/>
            </a:pPr>
            <a:endParaRPr lang="ru-RU" altLang="ru-RU" sz="2900" i="1" dirty="0">
              <a:solidFill>
                <a:srgbClr val="D58F29"/>
              </a:solidFill>
              <a:latin typeface="Georgia" panose="02040502050405020303" pitchFamily="18" charset="0"/>
            </a:endParaRPr>
          </a:p>
          <a:p>
            <a:pPr>
              <a:lnSpc>
                <a:spcPct val="80000"/>
              </a:lnSpc>
              <a:defRPr/>
            </a:pPr>
            <a:r>
              <a:rPr lang="ru-RU" altLang="ru-RU" sz="2900" i="1" dirty="0">
                <a:solidFill>
                  <a:srgbClr val="D58F29"/>
                </a:solidFill>
                <a:latin typeface="+mn-lt"/>
              </a:rPr>
              <a:t>Крем регенерирующий</a:t>
            </a:r>
            <a:r>
              <a:rPr lang="en-US" altLang="ru-RU" sz="2900" i="1" dirty="0">
                <a:solidFill>
                  <a:srgbClr val="D58F29"/>
                </a:solidFill>
                <a:latin typeface="+mn-lt"/>
              </a:rPr>
              <a:t> </a:t>
            </a:r>
            <a:r>
              <a:rPr lang="ru-RU" altLang="ru-RU" sz="2900" i="1" dirty="0">
                <a:solidFill>
                  <a:srgbClr val="D58F29"/>
                </a:solidFill>
                <a:latin typeface="+mn-lt"/>
              </a:rPr>
              <a:t>– Форте </a:t>
            </a:r>
          </a:p>
          <a:p>
            <a:pPr>
              <a:lnSpc>
                <a:spcPct val="80000"/>
              </a:lnSpc>
              <a:defRPr/>
            </a:pPr>
            <a:endParaRPr lang="ru-RU" altLang="ru-RU" sz="2900" i="1" dirty="0">
              <a:solidFill>
                <a:srgbClr val="D58F29"/>
              </a:solidFill>
              <a:latin typeface="Georgia" panose="02040502050405020303" pitchFamily="18" charset="0"/>
            </a:endParaRPr>
          </a:p>
          <a:p>
            <a:pPr>
              <a:lnSpc>
                <a:spcPct val="80000"/>
              </a:lnSpc>
              <a:defRPr/>
            </a:pPr>
            <a:r>
              <a:rPr lang="ru-RU" altLang="ru-RU" sz="2900" i="1" dirty="0">
                <a:solidFill>
                  <a:srgbClr val="D58F29"/>
                </a:solidFill>
                <a:latin typeface="+mn-lt"/>
              </a:rPr>
              <a:t>Крем для сухой кожи – Форте </a:t>
            </a:r>
          </a:p>
          <a:p>
            <a:pPr>
              <a:lnSpc>
                <a:spcPct val="80000"/>
              </a:lnSpc>
              <a:defRPr/>
            </a:pPr>
            <a:endParaRPr lang="ru-RU" altLang="ru-RU" sz="2900" dirty="0">
              <a:solidFill>
                <a:srgbClr val="D58F29"/>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81000"/>
            <a:ext cx="8839200" cy="2133600"/>
          </a:xfrm>
          <a:solidFill>
            <a:schemeClr val="bg2"/>
          </a:solidFill>
        </p:spPr>
        <p:txBody>
          <a:bodyPr tIns="82800"/>
          <a:lstStyle/>
          <a:p>
            <a:pPr algn="l" eaLnBrk="1" hangingPunct="1"/>
            <a:r>
              <a:rPr lang="en-US" altLang="ru-RU" sz="1600" b="1" dirty="0" smtClean="0">
                <a:solidFill>
                  <a:schemeClr val="bg1"/>
                </a:solidFill>
                <a:latin typeface="Yu Gothic UI" pitchFamily="34" charset="-128"/>
                <a:ea typeface="Yu Gothic UI" pitchFamily="34" charset="-128"/>
              </a:rPr>
              <a:t>   </a:t>
            </a:r>
            <a:r>
              <a:rPr lang="ru-RU" altLang="ru-RU" sz="1600" b="1" i="1" dirty="0" smtClean="0">
                <a:solidFill>
                  <a:schemeClr val="bg1"/>
                </a:solidFill>
                <a:latin typeface="Yu Gothic UI" pitchFamily="34" charset="-128"/>
                <a:ea typeface="Yu Gothic UI" pitchFamily="34" charset="-128"/>
              </a:rPr>
              <a:t>Натуральный коллаген </a:t>
            </a:r>
            <a:r>
              <a:rPr lang="ru-RU" altLang="ru-RU" sz="1600" b="1" dirty="0" smtClean="0">
                <a:solidFill>
                  <a:schemeClr val="bg1"/>
                </a:solidFill>
                <a:latin typeface="Yu Gothic UI" pitchFamily="34" charset="-128"/>
                <a:ea typeface="Yu Gothic UI" pitchFamily="34" charset="-128"/>
              </a:rPr>
              <a:t>является протеином – важнейшим структурным элементом</a:t>
            </a:r>
            <a:r>
              <a:rPr lang="ru-RU" altLang="ru-RU" sz="1600" b="1" dirty="0" smtClean="0">
                <a:solidFill>
                  <a:schemeClr val="bg1"/>
                </a:solidFill>
              </a:rPr>
              <a:t> </a:t>
            </a:r>
            <a:r>
              <a:rPr lang="ru-RU" altLang="ru-RU" sz="1600" b="1" dirty="0" smtClean="0">
                <a:solidFill>
                  <a:schemeClr val="bg1"/>
                </a:solidFill>
                <a:latin typeface="Yu Gothic UI" pitchFamily="34" charset="-128"/>
                <a:ea typeface="Yu Gothic UI" pitchFamily="34" charset="-128"/>
              </a:rPr>
              <a:t>соединительной ткани кожи. Поступая извне, он способен стимулировать утраченную скорость синтеза собственного коллагена.</a:t>
            </a:r>
            <a:br>
              <a:rPr lang="ru-RU" altLang="ru-RU" sz="1600" b="1" dirty="0" smtClean="0">
                <a:solidFill>
                  <a:schemeClr val="bg1"/>
                </a:solidFill>
                <a:latin typeface="Yu Gothic UI" pitchFamily="34" charset="-128"/>
                <a:ea typeface="Yu Gothic UI" pitchFamily="34" charset="-128"/>
              </a:rPr>
            </a:br>
            <a:r>
              <a:rPr lang="en-US" altLang="ru-RU" sz="1600" b="1" dirty="0" smtClean="0">
                <a:solidFill>
                  <a:schemeClr val="bg1"/>
                </a:solidFill>
                <a:latin typeface="Yu Gothic UI" pitchFamily="34" charset="-128"/>
                <a:ea typeface="Yu Gothic UI" pitchFamily="34" charset="-128"/>
              </a:rPr>
              <a:t>   </a:t>
            </a:r>
            <a:r>
              <a:rPr lang="ru-RU" altLang="ru-RU" sz="1600" b="1" dirty="0" smtClean="0">
                <a:solidFill>
                  <a:schemeClr val="bg1"/>
                </a:solidFill>
                <a:latin typeface="Yu Gothic UI" pitchFamily="34" charset="-128"/>
                <a:ea typeface="Yu Gothic UI" pitchFamily="34" charset="-128"/>
              </a:rPr>
              <a:t>При получении коллагена запатентованным методом из улиток, одновременно выделяются </a:t>
            </a:r>
            <a:r>
              <a:rPr lang="ru-RU" altLang="ru-RU" sz="1600" b="1" i="1" dirty="0" smtClean="0">
                <a:solidFill>
                  <a:schemeClr val="bg1"/>
                </a:solidFill>
                <a:latin typeface="Yu Gothic UI" pitchFamily="34" charset="-128"/>
                <a:ea typeface="Yu Gothic UI" pitchFamily="34" charset="-128"/>
              </a:rPr>
              <a:t>эластин, аллантоин, гликолевая кислота</a:t>
            </a:r>
            <a:r>
              <a:rPr lang="ru-RU" altLang="ru-RU" sz="1600" b="1" dirty="0" smtClean="0">
                <a:solidFill>
                  <a:schemeClr val="bg1"/>
                </a:solidFill>
                <a:latin typeface="Yu Gothic UI" pitchFamily="34" charset="-128"/>
                <a:ea typeface="Yu Gothic UI" pitchFamily="34" charset="-128"/>
              </a:rPr>
              <a:t>. </a:t>
            </a:r>
            <a:br>
              <a:rPr lang="ru-RU" altLang="ru-RU" sz="1600" b="1" dirty="0" smtClean="0">
                <a:solidFill>
                  <a:schemeClr val="bg1"/>
                </a:solidFill>
                <a:latin typeface="Yu Gothic UI" pitchFamily="34" charset="-128"/>
                <a:ea typeface="Yu Gothic UI" pitchFamily="34" charset="-128"/>
              </a:rPr>
            </a:br>
            <a:r>
              <a:rPr lang="ru-RU" altLang="ru-RU" sz="1600" b="1" dirty="0" smtClean="0">
                <a:solidFill>
                  <a:schemeClr val="bg1"/>
                </a:solidFill>
                <a:latin typeface="Yu Gothic UI" pitchFamily="34" charset="-128"/>
                <a:ea typeface="Yu Gothic UI" pitchFamily="34" charset="-128"/>
              </a:rPr>
              <a:t>Всё это при применении крема повышает тургор кожи, увлажняет её, омолаживает и предохраняет от негативных факторов внешней среды. </a:t>
            </a:r>
          </a:p>
        </p:txBody>
      </p:sp>
      <p:pic>
        <p:nvPicPr>
          <p:cNvPr id="41987" name="Picture 5" descr="ÐÐ°Ð½ÑÐ¸ÐºÐ°-ÐÐ°Ð»Ð»Ð°Ð³ÐµÐ½Ð¾Ð²ÑÐ¹-ÐºÑÐµÐ¼-ÑÐ¾ÑÑÐµ-Ñ-ÑÐ»Ð¸ÑÐºÐ¾Ð¹"/>
          <p:cNvPicPr>
            <a:picLocks noChangeAspect="1" noChangeArrowheads="1"/>
          </p:cNvPicPr>
          <p:nvPr/>
        </p:nvPicPr>
        <p:blipFill>
          <a:blip r:embed="rId2">
            <a:lum contrast="12000"/>
          </a:blip>
          <a:srcRect r="2127"/>
          <a:stretch>
            <a:fillRect/>
          </a:stretch>
        </p:blipFill>
        <p:spPr bwMode="auto">
          <a:xfrm>
            <a:off x="5257800" y="2895600"/>
            <a:ext cx="3581400" cy="3581400"/>
          </a:xfrm>
          <a:prstGeom prst="rect">
            <a:avLst/>
          </a:prstGeom>
          <a:noFill/>
          <a:ln w="9525">
            <a:noFill/>
            <a:miter lim="800000"/>
            <a:headEnd/>
            <a:tailEnd/>
          </a:ln>
        </p:spPr>
      </p:pic>
      <p:sp>
        <p:nvSpPr>
          <p:cNvPr id="41988" name="Line 7"/>
          <p:cNvSpPr>
            <a:spLocks noChangeShapeType="1"/>
          </p:cNvSpPr>
          <p:nvPr/>
        </p:nvSpPr>
        <p:spPr bwMode="auto">
          <a:xfrm>
            <a:off x="0" y="2514600"/>
            <a:ext cx="8839200" cy="0"/>
          </a:xfrm>
          <a:prstGeom prst="line">
            <a:avLst/>
          </a:prstGeom>
          <a:noFill/>
          <a:ln w="28575">
            <a:solidFill>
              <a:schemeClr val="tx1"/>
            </a:solidFill>
            <a:round/>
            <a:headEnd/>
            <a:tailEnd/>
          </a:ln>
        </p:spPr>
        <p:txBody>
          <a:bodyPr/>
          <a:lstStyle/>
          <a:p>
            <a:endParaRPr lang="ru-RU"/>
          </a:p>
        </p:txBody>
      </p:sp>
      <p:sp>
        <p:nvSpPr>
          <p:cNvPr id="41989" name="Line 9"/>
          <p:cNvSpPr>
            <a:spLocks noChangeShapeType="1"/>
          </p:cNvSpPr>
          <p:nvPr/>
        </p:nvSpPr>
        <p:spPr bwMode="auto">
          <a:xfrm>
            <a:off x="0" y="381000"/>
            <a:ext cx="8839200" cy="0"/>
          </a:xfrm>
          <a:prstGeom prst="line">
            <a:avLst/>
          </a:prstGeom>
          <a:noFill/>
          <a:ln w="28575">
            <a:solidFill>
              <a:schemeClr val="tx1"/>
            </a:solidFill>
            <a:round/>
            <a:headEnd/>
            <a:tailEnd/>
          </a:ln>
        </p:spPr>
        <p:txBody>
          <a:bodyPr/>
          <a:lstStyle/>
          <a:p>
            <a:endParaRPr lang="ru-RU"/>
          </a:p>
        </p:txBody>
      </p:sp>
      <p:sp>
        <p:nvSpPr>
          <p:cNvPr id="41990" name="Line 10"/>
          <p:cNvSpPr>
            <a:spLocks noChangeShapeType="1"/>
          </p:cNvSpPr>
          <p:nvPr/>
        </p:nvSpPr>
        <p:spPr bwMode="auto">
          <a:xfrm flipH="1">
            <a:off x="8839200" y="381000"/>
            <a:ext cx="0" cy="2133600"/>
          </a:xfrm>
          <a:prstGeom prst="line">
            <a:avLst/>
          </a:prstGeom>
          <a:noFill/>
          <a:ln w="28575">
            <a:solidFill>
              <a:schemeClr val="tx1"/>
            </a:solidFill>
            <a:round/>
            <a:headEnd/>
            <a:tailEnd/>
          </a:ln>
        </p:spPr>
        <p:txBody>
          <a:bodyPr/>
          <a:lstStyle/>
          <a:p>
            <a:endParaRPr lang="ru-RU"/>
          </a:p>
        </p:txBody>
      </p:sp>
      <p:sp>
        <p:nvSpPr>
          <p:cNvPr id="41991" name="Line 16"/>
          <p:cNvSpPr>
            <a:spLocks noChangeShapeType="1"/>
          </p:cNvSpPr>
          <p:nvPr/>
        </p:nvSpPr>
        <p:spPr bwMode="auto">
          <a:xfrm flipH="1">
            <a:off x="8839200" y="381000"/>
            <a:ext cx="0" cy="2133600"/>
          </a:xfrm>
          <a:prstGeom prst="line">
            <a:avLst/>
          </a:prstGeom>
          <a:noFill/>
          <a:ln w="28575">
            <a:solidFill>
              <a:schemeClr val="tx1"/>
            </a:solidFill>
            <a:round/>
            <a:headEnd/>
            <a:tailEnd/>
          </a:ln>
        </p:spPr>
        <p:txBody>
          <a:bodyPr/>
          <a:lstStyle/>
          <a:p>
            <a:endParaRPr lang="ru-RU"/>
          </a:p>
        </p:txBody>
      </p:sp>
      <p:sp>
        <p:nvSpPr>
          <p:cNvPr id="41992" name="Line 17"/>
          <p:cNvSpPr>
            <a:spLocks noChangeShapeType="1"/>
          </p:cNvSpPr>
          <p:nvPr/>
        </p:nvSpPr>
        <p:spPr bwMode="auto">
          <a:xfrm flipH="1">
            <a:off x="8839200" y="2895600"/>
            <a:ext cx="0" cy="3581400"/>
          </a:xfrm>
          <a:prstGeom prst="line">
            <a:avLst/>
          </a:prstGeom>
          <a:noFill/>
          <a:ln w="28575">
            <a:solidFill>
              <a:schemeClr val="tx1"/>
            </a:solidFill>
            <a:round/>
            <a:headEnd/>
            <a:tailEnd/>
          </a:ln>
        </p:spPr>
        <p:txBody>
          <a:bodyPr/>
          <a:lstStyle/>
          <a:p>
            <a:endParaRPr lang="ru-RU"/>
          </a:p>
        </p:txBody>
      </p:sp>
      <p:sp>
        <p:nvSpPr>
          <p:cNvPr id="25626" name="Rectangle 26"/>
          <p:cNvSpPr>
            <a:spLocks noChangeArrowheads="1"/>
          </p:cNvSpPr>
          <p:nvPr/>
        </p:nvSpPr>
        <p:spPr bwMode="auto">
          <a:xfrm>
            <a:off x="0" y="2895600"/>
            <a:ext cx="5257800" cy="3581400"/>
          </a:xfrm>
          <a:prstGeom prst="rect">
            <a:avLst/>
          </a:prstGeom>
          <a:solidFill>
            <a:schemeClr val="tx2">
              <a:lumMod val="50000"/>
              <a:lumOff val="50000"/>
            </a:schemeClr>
          </a:solidFill>
          <a:ln>
            <a:noFill/>
          </a:ln>
          <a:effectLst/>
        </p:spPr>
        <p:txBody>
          <a:bodyPr anchor="ctr"/>
          <a:lstStyle>
            <a:lvl1pPr>
              <a:defRPr sz="4400">
                <a:solidFill>
                  <a:schemeClr val="tx2"/>
                </a:solidFill>
                <a:latin typeface="Arial" panose="020B0604020202020204" pitchFamily="34" charset="0"/>
                <a:cs typeface="Arial" panose="020B0604020202020204" pitchFamily="34" charset="0"/>
              </a:defRPr>
            </a:lvl1pPr>
            <a:lvl2pPr>
              <a:defRPr sz="4400">
                <a:solidFill>
                  <a:schemeClr val="tx2"/>
                </a:solidFill>
                <a:latin typeface="Arial" panose="020B0604020202020204" pitchFamily="34" charset="0"/>
                <a:cs typeface="Arial" panose="020B0604020202020204" pitchFamily="34" charset="0"/>
              </a:defRPr>
            </a:lvl2pPr>
            <a:lvl3pPr>
              <a:defRPr sz="4400">
                <a:solidFill>
                  <a:schemeClr val="tx2"/>
                </a:solidFill>
                <a:latin typeface="Arial" panose="020B0604020202020204" pitchFamily="34" charset="0"/>
                <a:cs typeface="Arial" panose="020B0604020202020204" pitchFamily="34" charset="0"/>
              </a:defRPr>
            </a:lvl3pPr>
            <a:lvl4pPr>
              <a:defRPr sz="4400">
                <a:solidFill>
                  <a:schemeClr val="tx2"/>
                </a:solidFill>
                <a:latin typeface="Arial" panose="020B0604020202020204" pitchFamily="34" charset="0"/>
                <a:cs typeface="Arial" panose="020B0604020202020204" pitchFamily="34" charset="0"/>
              </a:defRPr>
            </a:lvl4pPr>
            <a:lvl5pP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ru-RU" altLang="ru-RU" sz="2000" b="1" dirty="0">
                <a:solidFill>
                  <a:schemeClr val="bg1"/>
                </a:solidFill>
              </a:rPr>
              <a:t/>
            </a:r>
            <a:br>
              <a:rPr lang="ru-RU" altLang="ru-RU" sz="2000" b="1" dirty="0">
                <a:solidFill>
                  <a:schemeClr val="bg1"/>
                </a:solidFill>
              </a:rPr>
            </a:br>
            <a:r>
              <a:rPr lang="en-US" altLang="ru-RU" sz="2000" b="1" dirty="0" smtClean="0">
                <a:solidFill>
                  <a:schemeClr val="bg1"/>
                </a:solidFill>
              </a:rPr>
              <a:t>   </a:t>
            </a:r>
            <a:r>
              <a:rPr lang="ru-RU" altLang="ru-RU" sz="1600" b="1" dirty="0" smtClean="0">
                <a:solidFill>
                  <a:schemeClr val="bg1"/>
                </a:solidFill>
                <a:latin typeface="Yu Gothic UI" panose="020B0500000000000000" pitchFamily="34" charset="-128"/>
                <a:ea typeface="Yu Gothic UI" panose="020B0500000000000000" pitchFamily="34" charset="-128"/>
              </a:rPr>
              <a:t>Входящий </a:t>
            </a:r>
            <a:r>
              <a:rPr lang="ru-RU" altLang="ru-RU" sz="1600" b="1" dirty="0">
                <a:solidFill>
                  <a:schemeClr val="bg1"/>
                </a:solidFill>
                <a:latin typeface="Yu Gothic UI" panose="020B0500000000000000" pitchFamily="34" charset="-128"/>
                <a:ea typeface="Yu Gothic UI" panose="020B0500000000000000" pitchFamily="34" charset="-128"/>
              </a:rPr>
              <a:t>в состав коллагенового крема </a:t>
            </a:r>
            <a:r>
              <a:rPr lang="ru-RU" altLang="ru-RU" sz="1600" b="1" i="1" dirty="0">
                <a:solidFill>
                  <a:schemeClr val="bg1"/>
                </a:solidFill>
                <a:latin typeface="Yu Gothic UI" panose="020B0500000000000000" pitchFamily="34" charset="-128"/>
                <a:ea typeface="Yu Gothic UI" panose="020B0500000000000000" pitchFamily="34" charset="-128"/>
              </a:rPr>
              <a:t>кверцетин</a:t>
            </a:r>
            <a:r>
              <a:rPr lang="ru-RU" altLang="ru-RU" sz="1600" b="1" dirty="0">
                <a:solidFill>
                  <a:schemeClr val="bg1"/>
                </a:solidFill>
                <a:latin typeface="Yu Gothic UI" panose="020B0500000000000000" pitchFamily="34" charset="-128"/>
                <a:ea typeface="Yu Gothic UI" panose="020B0500000000000000" pitchFamily="34" charset="-128"/>
              </a:rPr>
              <a:t> выполняет множество полезных функций, основные из которых трудно переоценить – это </a:t>
            </a:r>
            <a:r>
              <a:rPr lang="ru-RU" altLang="ru-RU" sz="1600" b="1" u="sng" dirty="0">
                <a:solidFill>
                  <a:schemeClr val="bg1"/>
                </a:solidFill>
                <a:latin typeface="Yu Gothic UI" panose="020B0500000000000000" pitchFamily="34" charset="-128"/>
                <a:ea typeface="Yu Gothic UI" panose="020B0500000000000000" pitchFamily="34" charset="-128"/>
              </a:rPr>
              <a:t>омолаживающее</a:t>
            </a:r>
            <a:r>
              <a:rPr lang="ru-RU" altLang="ru-RU" sz="1600" b="1" dirty="0">
                <a:solidFill>
                  <a:schemeClr val="bg1"/>
                </a:solidFill>
                <a:latin typeface="Yu Gothic UI" panose="020B0500000000000000" pitchFamily="34" charset="-128"/>
                <a:ea typeface="Yu Gothic UI" panose="020B0500000000000000" pitchFamily="34" charset="-128"/>
              </a:rPr>
              <a:t>, </a:t>
            </a:r>
            <a:r>
              <a:rPr lang="ru-RU" altLang="ru-RU" sz="1600" b="1" u="sng" dirty="0">
                <a:solidFill>
                  <a:schemeClr val="bg1"/>
                </a:solidFill>
                <a:latin typeface="Yu Gothic UI" panose="020B0500000000000000" pitchFamily="34" charset="-128"/>
                <a:ea typeface="Yu Gothic UI" panose="020B0500000000000000" pitchFamily="34" charset="-128"/>
              </a:rPr>
              <a:t>противовоспалительное и антиоксидантное действие</a:t>
            </a:r>
            <a:r>
              <a:rPr lang="ru-RU" altLang="ru-RU" sz="1600" b="1" dirty="0">
                <a:solidFill>
                  <a:schemeClr val="bg1"/>
                </a:solidFill>
                <a:latin typeface="Yu Gothic UI" panose="020B0500000000000000" pitchFamily="34" charset="-128"/>
                <a:ea typeface="Yu Gothic UI" panose="020B0500000000000000" pitchFamily="34" charset="-128"/>
              </a:rPr>
              <a:t>. Поэтому его все чаще включают в активные косметические формулы, направленные на интенсивное омоложение и восстановление кожи.</a:t>
            </a:r>
            <a:br>
              <a:rPr lang="ru-RU" altLang="ru-RU" sz="1600" b="1" dirty="0">
                <a:solidFill>
                  <a:schemeClr val="bg1"/>
                </a:solidFill>
                <a:latin typeface="Yu Gothic UI" panose="020B0500000000000000" pitchFamily="34" charset="-128"/>
                <a:ea typeface="Yu Gothic UI" panose="020B0500000000000000" pitchFamily="34" charset="-128"/>
              </a:rPr>
            </a:br>
            <a:endParaRPr lang="ru-RU" altLang="ru-RU" sz="1600" b="1" dirty="0">
              <a:solidFill>
                <a:schemeClr val="bg1"/>
              </a:solidFill>
              <a:latin typeface="Yu Gothic UI" panose="020B0500000000000000" pitchFamily="34" charset="-128"/>
              <a:ea typeface="Yu Gothic UI" panose="020B0500000000000000" pitchFamily="34" charset="-128"/>
            </a:endParaRPr>
          </a:p>
        </p:txBody>
      </p:sp>
      <p:sp>
        <p:nvSpPr>
          <p:cNvPr id="41994" name="Line 28"/>
          <p:cNvSpPr>
            <a:spLocks noChangeShapeType="1"/>
          </p:cNvSpPr>
          <p:nvPr/>
        </p:nvSpPr>
        <p:spPr bwMode="auto">
          <a:xfrm flipH="1">
            <a:off x="5257800" y="2895600"/>
            <a:ext cx="0" cy="3581400"/>
          </a:xfrm>
          <a:prstGeom prst="line">
            <a:avLst/>
          </a:prstGeom>
          <a:noFill/>
          <a:ln w="28575">
            <a:solidFill>
              <a:schemeClr val="tx1"/>
            </a:solidFill>
            <a:round/>
            <a:headEnd/>
            <a:tailEnd/>
          </a:ln>
        </p:spPr>
        <p:txBody>
          <a:bodyPr/>
          <a:lstStyle/>
          <a:p>
            <a:endParaRPr lang="ru-RU"/>
          </a:p>
        </p:txBody>
      </p:sp>
      <p:sp>
        <p:nvSpPr>
          <p:cNvPr id="41995" name="Line 29"/>
          <p:cNvSpPr>
            <a:spLocks noChangeShapeType="1"/>
          </p:cNvSpPr>
          <p:nvPr/>
        </p:nvSpPr>
        <p:spPr bwMode="auto">
          <a:xfrm>
            <a:off x="0" y="2895600"/>
            <a:ext cx="8839200" cy="0"/>
          </a:xfrm>
          <a:prstGeom prst="line">
            <a:avLst/>
          </a:prstGeom>
          <a:noFill/>
          <a:ln w="28575">
            <a:solidFill>
              <a:schemeClr val="tx1"/>
            </a:solidFill>
            <a:round/>
            <a:headEnd/>
            <a:tailEnd/>
          </a:ln>
        </p:spPr>
        <p:txBody>
          <a:bodyPr/>
          <a:lstStyle/>
          <a:p>
            <a:endParaRPr lang="ru-RU"/>
          </a:p>
        </p:txBody>
      </p:sp>
      <p:sp>
        <p:nvSpPr>
          <p:cNvPr id="41996" name="Line 30"/>
          <p:cNvSpPr>
            <a:spLocks noChangeShapeType="1"/>
          </p:cNvSpPr>
          <p:nvPr/>
        </p:nvSpPr>
        <p:spPr bwMode="auto">
          <a:xfrm>
            <a:off x="0" y="6477000"/>
            <a:ext cx="8839200" cy="0"/>
          </a:xfrm>
          <a:prstGeom prst="line">
            <a:avLst/>
          </a:prstGeom>
          <a:noFill/>
          <a:ln w="28575">
            <a:solidFill>
              <a:schemeClr val="tx1"/>
            </a:solidFill>
            <a:round/>
            <a:headEnd/>
            <a:tailEnd/>
          </a:ln>
        </p:spPr>
        <p:txBody>
          <a:bodyPr/>
          <a:lstStyle/>
          <a:p>
            <a:endParaRPr lang="ru-RU"/>
          </a:p>
        </p:txBody>
      </p:sp>
      <p:pic>
        <p:nvPicPr>
          <p:cNvPr id="5122" name="Picture 2" descr="C:\Users\-\Desktop\Для WB\форте-крем-коллагеновый-крив.png"/>
          <p:cNvPicPr>
            <a:picLocks noChangeAspect="1" noChangeArrowheads="1"/>
          </p:cNvPicPr>
          <p:nvPr/>
        </p:nvPicPr>
        <p:blipFill>
          <a:blip r:embed="rId3"/>
          <a:srcRect l="14558" t="26517" r="14729" b="21519"/>
          <a:stretch>
            <a:fillRect/>
          </a:stretch>
        </p:blipFill>
        <p:spPr bwMode="auto">
          <a:xfrm>
            <a:off x="5410200" y="3124200"/>
            <a:ext cx="3344091" cy="32766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endParaRPr lang="ru-RU" altLang="ru-RU" smtClean="0"/>
          </a:p>
        </p:txBody>
      </p:sp>
      <p:sp>
        <p:nvSpPr>
          <p:cNvPr id="43010" name="Rectangle 3"/>
          <p:cNvSpPr>
            <a:spLocks noGrp="1" noChangeArrowheads="1"/>
          </p:cNvSpPr>
          <p:nvPr>
            <p:ph type="body" idx="1"/>
          </p:nvPr>
        </p:nvSpPr>
        <p:spPr/>
        <p:txBody>
          <a:bodyPr/>
          <a:lstStyle/>
          <a:p>
            <a:pPr eaLnBrk="1" hangingPunct="1"/>
            <a:endParaRPr lang="ru-RU" altLang="ru-RU" smtClean="0"/>
          </a:p>
        </p:txBody>
      </p:sp>
      <p:pic>
        <p:nvPicPr>
          <p:cNvPr id="43011" name="Picture 11" descr="%D0%94%D1%80%D0%B0%D0%BA%D0%BE%D0%BD-%D0%BD%D0%B0-%D1%88%D0%B5%D0%BB%D0%BA%D0%BE%D0%B2%D0%BE%D0%B9-%D1%82%D0%BA%D0%B0%D0%BD%D0%B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588" name="Rectangle 12"/>
          <p:cNvSpPr>
            <a:spLocks noChangeArrowheads="1"/>
          </p:cNvSpPr>
          <p:nvPr/>
        </p:nvSpPr>
        <p:spPr bwMode="auto">
          <a:xfrm>
            <a:off x="457200" y="228600"/>
            <a:ext cx="8382000" cy="769938"/>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ru-RU" altLang="ru-RU" sz="4400" b="1" dirty="0">
                <a:solidFill>
                  <a:schemeClr val="bg1"/>
                </a:solidFill>
                <a:effectLst>
                  <a:outerShdw blurRad="38100" dist="38100" dir="2700000" algn="tl">
                    <a:srgbClr val="000000">
                      <a:alpha val="43137"/>
                    </a:srgbClr>
                  </a:outerShdw>
                </a:effectLst>
                <a:latin typeface="+mj-lt"/>
                <a:cs typeface="Arial" panose="020B0604020202020204" pitchFamily="34" charset="0"/>
              </a:rPr>
              <a:t>Серия "Женьшеневый шелк"</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7" name="Rectangle 13"/>
          <p:cNvSpPr>
            <a:spLocks noGrp="1" noChangeAspect="1" noChangeArrowheads="1"/>
          </p:cNvSpPr>
          <p:nvPr>
            <p:ph type="subTitle" idx="1"/>
          </p:nvPr>
        </p:nvSpPr>
        <p:spPr>
          <a:xfrm>
            <a:off x="0" y="0"/>
            <a:ext cx="3816000" cy="6868800"/>
          </a:xfrm>
          <a:solidFill>
            <a:srgbClr val="CC0000"/>
          </a:solidFill>
        </p:spPr>
        <p:txBody>
          <a:bodyPr lIns="126000" tIns="118800" anchorCtr="1"/>
          <a:lstStyle/>
          <a:p>
            <a:pPr algn="l" eaLnBrk="1" hangingPunct="1">
              <a:lnSpc>
                <a:spcPct val="80000"/>
              </a:lnSpc>
              <a:tabLst>
                <a:tab pos="2876550" algn="l"/>
              </a:tabLst>
              <a:defRPr/>
            </a:pPr>
            <a:endParaRPr lang="ru-RU" altLang="ru-RU" sz="2000" b="1" dirty="0" smtClean="0">
              <a:solidFill>
                <a:schemeClr val="bg1"/>
              </a:solidFill>
            </a:endParaRPr>
          </a:p>
          <a:p>
            <a:pPr algn="l" eaLnBrk="1" hangingPunct="1">
              <a:lnSpc>
                <a:spcPct val="80000"/>
              </a:lnSpc>
              <a:tabLst>
                <a:tab pos="2876550" algn="l"/>
              </a:tabLst>
              <a:defRPr/>
            </a:pPr>
            <a:r>
              <a:rPr lang="ru-RU" altLang="ru-RU" sz="2000" b="1" dirty="0" smtClean="0">
                <a:solidFill>
                  <a:schemeClr val="bg1"/>
                </a:solidFill>
                <a:ea typeface="Yu Gothic UI" pitchFamily="34" charset="-128"/>
              </a:rPr>
              <a:t>Женьшень </a:t>
            </a:r>
            <a:r>
              <a:rPr lang="ru-RU" altLang="ru-RU" sz="2000" i="1" dirty="0" smtClean="0">
                <a:solidFill>
                  <a:schemeClr val="bg1"/>
                </a:solidFill>
                <a:ea typeface="Yu Gothic UI" pitchFamily="34" charset="-128"/>
              </a:rPr>
              <a:t>– </a:t>
            </a:r>
            <a:r>
              <a:rPr lang="ru-RU" altLang="ru-RU" sz="2000" b="1" dirty="0" smtClean="0">
                <a:solidFill>
                  <a:schemeClr val="bg1"/>
                </a:solidFill>
                <a:ea typeface="Yu Gothic UI" pitchFamily="34" charset="-128"/>
              </a:rPr>
              <a:t>это поистине кладовая, содержащая комплексы полезных физиологически активных веществ: </a:t>
            </a:r>
            <a:r>
              <a:rPr lang="ru-RU" altLang="ru-RU" sz="2000" b="1" i="1" dirty="0" smtClean="0">
                <a:solidFill>
                  <a:schemeClr val="bg1"/>
                </a:solidFill>
                <a:ea typeface="Yu Gothic UI" pitchFamily="34" charset="-128"/>
              </a:rPr>
              <a:t>тритерпены</a:t>
            </a:r>
            <a:r>
              <a:rPr lang="ru-RU" altLang="ru-RU" sz="2000" b="1" dirty="0" smtClean="0">
                <a:solidFill>
                  <a:schemeClr val="bg1"/>
                </a:solidFill>
                <a:ea typeface="Yu Gothic UI" pitchFamily="34" charset="-128"/>
              </a:rPr>
              <a:t>, </a:t>
            </a:r>
            <a:r>
              <a:rPr lang="ru-RU" altLang="ru-RU" sz="2000" b="1" i="1" dirty="0" smtClean="0">
                <a:solidFill>
                  <a:schemeClr val="bg1"/>
                </a:solidFill>
                <a:ea typeface="Yu Gothic UI" pitchFamily="34" charset="-128"/>
              </a:rPr>
              <a:t>сапонины</a:t>
            </a:r>
            <a:r>
              <a:rPr lang="ru-RU" altLang="ru-RU" sz="2000" b="1" dirty="0" smtClean="0">
                <a:solidFill>
                  <a:schemeClr val="bg1"/>
                </a:solidFill>
                <a:ea typeface="Yu Gothic UI" pitchFamily="34" charset="-128"/>
              </a:rPr>
              <a:t>, эфирное масло, витамины группы B,   витамин С, жирные масла, смолы, </a:t>
            </a:r>
            <a:r>
              <a:rPr lang="ru-RU" altLang="ru-RU" sz="2000" b="1" i="1" dirty="0" smtClean="0">
                <a:solidFill>
                  <a:schemeClr val="bg1"/>
                </a:solidFill>
                <a:ea typeface="Yu Gothic UI" pitchFamily="34" charset="-128"/>
              </a:rPr>
              <a:t>пектины, фитостерин </a:t>
            </a:r>
            <a:r>
              <a:rPr lang="ru-RU" altLang="ru-RU" sz="2000" b="1" dirty="0" smtClean="0">
                <a:solidFill>
                  <a:schemeClr val="bg1"/>
                </a:solidFill>
                <a:ea typeface="Yu Gothic UI" pitchFamily="34" charset="-128"/>
              </a:rPr>
              <a:t>и др.            </a:t>
            </a:r>
            <a:endParaRPr lang="en-US" altLang="ru-RU" sz="2000" b="1" dirty="0" smtClean="0">
              <a:solidFill>
                <a:schemeClr val="bg1"/>
              </a:solidFill>
              <a:ea typeface="Yu Gothic UI" pitchFamily="34" charset="-128"/>
            </a:endParaRPr>
          </a:p>
          <a:p>
            <a:pPr algn="l" eaLnBrk="1" hangingPunct="1">
              <a:lnSpc>
                <a:spcPct val="80000"/>
              </a:lnSpc>
              <a:tabLst>
                <a:tab pos="2876550" algn="l"/>
              </a:tabLst>
              <a:defRPr/>
            </a:pPr>
            <a:endParaRPr lang="en-US" altLang="ru-RU" sz="2000" b="1" dirty="0" smtClean="0">
              <a:solidFill>
                <a:schemeClr val="bg1"/>
              </a:solidFill>
              <a:ea typeface="Yu Gothic UI" pitchFamily="34" charset="-128"/>
            </a:endParaRPr>
          </a:p>
          <a:p>
            <a:pPr algn="l" eaLnBrk="1" hangingPunct="1">
              <a:lnSpc>
                <a:spcPct val="80000"/>
              </a:lnSpc>
              <a:tabLst>
                <a:tab pos="2876550" algn="l"/>
              </a:tabLst>
              <a:defRPr/>
            </a:pPr>
            <a:endParaRPr lang="ru-RU" altLang="ru-RU" sz="2000" b="1" dirty="0" smtClean="0">
              <a:solidFill>
                <a:schemeClr val="bg1"/>
              </a:solidFill>
            </a:endParaRPr>
          </a:p>
          <a:p>
            <a:pPr algn="l" eaLnBrk="1" hangingPunct="1">
              <a:lnSpc>
                <a:spcPct val="80000"/>
              </a:lnSpc>
              <a:tabLst>
                <a:tab pos="2876550" algn="l"/>
              </a:tabLst>
              <a:defRPr/>
            </a:pPr>
            <a:r>
              <a:rPr lang="ru-RU" altLang="ru-RU" sz="2000" b="1" dirty="0" smtClean="0">
                <a:solidFill>
                  <a:schemeClr val="bg1"/>
                </a:solidFill>
                <a:ea typeface="Yu Gothic UI" pitchFamily="34" charset="-128"/>
              </a:rPr>
              <a:t>Он стимулирует физиологическую активность тканей, белковый и жировой обмен, оказывает заживляющее и бактерицидное действие, способствует усилению жизнедеятельности клеток кожи, предотвращает ее преждевременное     увядание.</a:t>
            </a:r>
            <a:r>
              <a:rPr lang="ru-RU" altLang="ru-RU" sz="2000" dirty="0" smtClean="0">
                <a:solidFill>
                  <a:schemeClr val="bg1"/>
                </a:solidFill>
                <a:ea typeface="Yu Gothic UI" pitchFamily="34" charset="-128"/>
              </a:rPr>
              <a:t> </a:t>
            </a:r>
          </a:p>
          <a:p>
            <a:pPr eaLnBrk="1" hangingPunct="1">
              <a:lnSpc>
                <a:spcPct val="80000"/>
              </a:lnSpc>
              <a:tabLst>
                <a:tab pos="2876550" algn="l"/>
              </a:tabLst>
              <a:defRPr/>
            </a:pPr>
            <a:endParaRPr lang="ru-RU" altLang="ru-RU" sz="2200" b="1" dirty="0" smtClean="0">
              <a:solidFill>
                <a:schemeClr val="bg1"/>
              </a:solidFill>
              <a:latin typeface="Calibri" pitchFamily="34" charset="0"/>
            </a:endParaRPr>
          </a:p>
        </p:txBody>
      </p:sp>
      <p:pic>
        <p:nvPicPr>
          <p:cNvPr id="44034" name="Picture 17" descr="644de743d3c734516574f9ff47c66997"/>
          <p:cNvPicPr>
            <a:picLocks noChangeAspect="1" noChangeArrowheads="1"/>
          </p:cNvPicPr>
          <p:nvPr/>
        </p:nvPicPr>
        <p:blipFill>
          <a:blip r:embed="rId2"/>
          <a:srcRect l="3896"/>
          <a:stretch>
            <a:fillRect/>
          </a:stretch>
        </p:blipFill>
        <p:spPr bwMode="auto">
          <a:xfrm>
            <a:off x="3886200" y="0"/>
            <a:ext cx="5257800" cy="6858000"/>
          </a:xfrm>
          <a:prstGeom prst="rect">
            <a:avLst/>
          </a:prstGeom>
          <a:noFill/>
          <a:ln w="9525">
            <a:noFill/>
            <a:miter lim="800000"/>
            <a:headEnd/>
            <a:tailEnd/>
          </a:ln>
        </p:spPr>
      </p:pic>
      <p:sp>
        <p:nvSpPr>
          <p:cNvPr id="44035" name="Line 18"/>
          <p:cNvSpPr>
            <a:spLocks noChangeShapeType="1"/>
          </p:cNvSpPr>
          <p:nvPr/>
        </p:nvSpPr>
        <p:spPr bwMode="auto">
          <a:xfrm>
            <a:off x="3810000" y="0"/>
            <a:ext cx="0" cy="6858000"/>
          </a:xfrm>
          <a:prstGeom prst="line">
            <a:avLst/>
          </a:prstGeom>
          <a:noFill/>
          <a:ln w="9525">
            <a:solidFill>
              <a:schemeClr val="tx1"/>
            </a:solidFill>
            <a:round/>
            <a:headEnd/>
            <a:tailEnd/>
          </a:ln>
        </p:spPr>
        <p:txBody>
          <a:bodyPr/>
          <a:lstStyle/>
          <a:p>
            <a:endParaRPr lang="ru-RU"/>
          </a:p>
        </p:txBody>
      </p:sp>
      <p:sp>
        <p:nvSpPr>
          <p:cNvPr id="44036" name="Line 6"/>
          <p:cNvSpPr>
            <a:spLocks noChangeShapeType="1"/>
          </p:cNvSpPr>
          <p:nvPr/>
        </p:nvSpPr>
        <p:spPr bwMode="auto">
          <a:xfrm>
            <a:off x="0" y="3200400"/>
            <a:ext cx="3810000" cy="0"/>
          </a:xfrm>
          <a:prstGeom prst="line">
            <a:avLst/>
          </a:prstGeom>
          <a:noFill/>
          <a:ln w="12700">
            <a:solidFill>
              <a:schemeClr val="tx2">
                <a:lumMod val="85000"/>
                <a:lumOff val="15000"/>
              </a:schemeClr>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7" descr="traditional-ginseng-red-fruit-of-korea-picture-id471194514?k=6&amp;m=471194514&amp;s=612x612&amp;w=0&amp;h=trOf07RzpkXXjq825b-NXaPPcHH837dmhiHNaK7tp1E="/>
          <p:cNvPicPr>
            <a:picLocks noChangeAspect="1" noChangeArrowheads="1"/>
          </p:cNvPicPr>
          <p:nvPr/>
        </p:nvPicPr>
        <p:blipFill>
          <a:blip r:embed="rId2">
            <a:lum bright="-12000" contrast="-54000"/>
          </a:blip>
          <a:srcRect/>
          <a:stretch>
            <a:fillRect/>
          </a:stretch>
        </p:blipFill>
        <p:spPr bwMode="auto">
          <a:xfrm>
            <a:off x="0" y="0"/>
            <a:ext cx="9144000" cy="6858000"/>
          </a:xfrm>
          <a:prstGeom prst="rect">
            <a:avLst/>
          </a:prstGeom>
          <a:noFill/>
          <a:ln w="9525">
            <a:noFill/>
            <a:miter lim="800000"/>
            <a:headEnd/>
            <a:tailEnd/>
          </a:ln>
        </p:spPr>
      </p:pic>
      <p:sp>
        <p:nvSpPr>
          <p:cNvPr id="64525" name="Rectangle 13"/>
          <p:cNvSpPr>
            <a:spLocks noChangeArrowheads="1"/>
          </p:cNvSpPr>
          <p:nvPr/>
        </p:nvSpPr>
        <p:spPr bwMode="auto">
          <a:xfrm>
            <a:off x="0" y="0"/>
            <a:ext cx="9144000" cy="11430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4400">
                <a:solidFill>
                  <a:schemeClr val="tx2"/>
                </a:solidFill>
                <a:latin typeface="Arial" panose="020B0604020202020204" pitchFamily="34" charset="0"/>
                <a:cs typeface="Arial" panose="020B0604020202020204" pitchFamily="34" charset="0"/>
              </a:defRPr>
            </a:lvl1pPr>
            <a:lvl2pPr>
              <a:defRPr sz="4400">
                <a:solidFill>
                  <a:schemeClr val="tx2"/>
                </a:solidFill>
                <a:latin typeface="Arial" panose="020B0604020202020204" pitchFamily="34" charset="0"/>
                <a:cs typeface="Arial" panose="020B0604020202020204" pitchFamily="34" charset="0"/>
              </a:defRPr>
            </a:lvl2pPr>
            <a:lvl3pPr>
              <a:defRPr sz="4400">
                <a:solidFill>
                  <a:schemeClr val="tx2"/>
                </a:solidFill>
                <a:latin typeface="Arial" panose="020B0604020202020204" pitchFamily="34" charset="0"/>
                <a:cs typeface="Arial" panose="020B0604020202020204" pitchFamily="34" charset="0"/>
              </a:defRPr>
            </a:lvl3pPr>
            <a:lvl4pPr>
              <a:defRPr sz="4400">
                <a:solidFill>
                  <a:schemeClr val="tx2"/>
                </a:solidFill>
                <a:latin typeface="Arial" panose="020B0604020202020204" pitchFamily="34" charset="0"/>
                <a:cs typeface="Arial" panose="020B0604020202020204" pitchFamily="34" charset="0"/>
              </a:defRPr>
            </a:lvl4pPr>
            <a:lvl5pP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ctr">
              <a:defRPr/>
            </a:pPr>
            <a:r>
              <a:rPr lang="ru-RU" altLang="ru-RU" b="1" dirty="0">
                <a:solidFill>
                  <a:schemeClr val="bg1"/>
                </a:solidFill>
                <a:effectLst>
                  <a:outerShdw blurRad="38100" dist="38100" dir="2700000" algn="tl">
                    <a:srgbClr val="000000">
                      <a:alpha val="43137"/>
                    </a:srgbClr>
                  </a:outerShdw>
                </a:effectLst>
                <a:latin typeface="+mj-lt"/>
              </a:rPr>
              <a:t>Серия "Женьшеневый шелк"</a:t>
            </a:r>
          </a:p>
        </p:txBody>
      </p:sp>
      <p:sp>
        <p:nvSpPr>
          <p:cNvPr id="64527" name="Rectangle 15"/>
          <p:cNvSpPr>
            <a:spLocks noChangeArrowheads="1"/>
          </p:cNvSpPr>
          <p:nvPr/>
        </p:nvSpPr>
        <p:spPr bwMode="auto">
          <a:xfrm>
            <a:off x="0" y="1981200"/>
            <a:ext cx="9220200" cy="4525963"/>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defRPr/>
            </a:pPr>
            <a:r>
              <a:rPr lang="ru-RU" altLang="ru-RU" sz="2000" b="1" dirty="0">
                <a:solidFill>
                  <a:schemeClr val="bg1"/>
                </a:solidFill>
                <a:effectLst>
                  <a:outerShdw blurRad="38100" dist="38100" dir="2700000" algn="tl">
                    <a:srgbClr val="000000">
                      <a:alpha val="43137"/>
                    </a:srgbClr>
                  </a:outerShdw>
                </a:effectLst>
              </a:rPr>
              <a:t>КРЕМ ДЛЯ УХОДА ВОКРУГ ГЛАЗ С ЭКСТРАКТОМ ЖЕНЬШЕНЯ</a:t>
            </a:r>
          </a:p>
          <a:p>
            <a:pPr>
              <a:defRPr/>
            </a:pPr>
            <a:endParaRPr lang="ru-RU" altLang="ru-RU" sz="2300" b="1" dirty="0">
              <a:solidFill>
                <a:schemeClr val="bg1"/>
              </a:solidFill>
            </a:endParaRPr>
          </a:p>
          <a:p>
            <a:pPr>
              <a:defRPr/>
            </a:pPr>
            <a:r>
              <a:rPr lang="ru-RU" altLang="ru-RU" sz="2000" b="1" dirty="0">
                <a:solidFill>
                  <a:schemeClr val="bg1"/>
                </a:solidFill>
                <a:effectLst>
                  <a:outerShdw blurRad="38100" dist="38100" dir="2700000" algn="tl">
                    <a:srgbClr val="000000">
                      <a:alpha val="43137"/>
                    </a:srgbClr>
                  </a:outerShdw>
                </a:effectLst>
              </a:rPr>
              <a:t>КРЕМ ДЛЯ ЛИЦА С ЭКСТРАКТОМ ЖЕНЬШЕНЯ</a:t>
            </a:r>
          </a:p>
          <a:p>
            <a:pPr>
              <a:defRPr/>
            </a:pPr>
            <a:endParaRPr lang="ru-RU" altLang="ru-RU" sz="2300" b="1" dirty="0">
              <a:solidFill>
                <a:schemeClr val="bg1"/>
              </a:solidFill>
            </a:endParaRPr>
          </a:p>
          <a:p>
            <a:pPr>
              <a:defRPr/>
            </a:pPr>
            <a:r>
              <a:rPr lang="ru-RU" altLang="ru-RU" sz="2000" b="1" dirty="0">
                <a:solidFill>
                  <a:schemeClr val="bg1"/>
                </a:solidFill>
                <a:effectLst>
                  <a:outerShdw blurRad="38100" dist="38100" dir="2700000" algn="tl">
                    <a:srgbClr val="000000">
                      <a:alpha val="43137"/>
                    </a:srgbClr>
                  </a:outerShdw>
                </a:effectLst>
              </a:rPr>
              <a:t>КРЕМ ДЛЯ РУК С ЭКСТРАКТОМ ЖЕНЬШЕНЯ</a:t>
            </a:r>
          </a:p>
          <a:p>
            <a:pPr>
              <a:defRPr/>
            </a:pPr>
            <a:endParaRPr lang="ru-RU" altLang="ru-RU" sz="2300" b="1" dirty="0">
              <a:solidFill>
                <a:schemeClr val="bg1"/>
              </a:solidFill>
            </a:endParaRPr>
          </a:p>
          <a:p>
            <a:pPr>
              <a:defRPr/>
            </a:pPr>
            <a:r>
              <a:rPr lang="ru-RU" altLang="ru-RU" sz="2000" b="1" dirty="0">
                <a:solidFill>
                  <a:schemeClr val="bg1"/>
                </a:solidFill>
                <a:effectLst>
                  <a:outerShdw blurRad="38100" dist="38100" dir="2700000" algn="tl">
                    <a:srgbClr val="000000">
                      <a:alpha val="43137"/>
                    </a:srgbClr>
                  </a:outerShdw>
                </a:effectLst>
              </a:rPr>
              <a:t>КРЕМ ПОСЛЕ БРИТЬЯ С ЭКСТРАКТОМ ЖЕНЬШЕНЯ</a:t>
            </a:r>
          </a:p>
          <a:p>
            <a:pPr>
              <a:buFontTx/>
              <a:buNone/>
              <a:defRPr/>
            </a:pPr>
            <a:endParaRPr lang="ru-RU" altLang="ru-RU" sz="2300" b="1" dirty="0">
              <a:solidFill>
                <a:schemeClr val="bg1"/>
              </a:solidFill>
            </a:endParaRPr>
          </a:p>
          <a:p>
            <a:pPr>
              <a:defRPr/>
            </a:pPr>
            <a:r>
              <a:rPr lang="ru-RU" altLang="ru-RU" sz="2000" b="1" dirty="0">
                <a:solidFill>
                  <a:schemeClr val="bg1"/>
                </a:solidFill>
                <a:effectLst>
                  <a:outerShdw blurRad="38100" dist="38100" dir="2700000" algn="tl">
                    <a:srgbClr val="000000">
                      <a:alpha val="43137"/>
                    </a:srgbClr>
                  </a:outerShdw>
                </a:effectLst>
              </a:rPr>
              <a:t>КРЕМ ПОСЛЕ ДЕПИЛЯЦИИ С ЭКСТРАКТОМ ЖЕНЬШЕНЯ</a:t>
            </a:r>
          </a:p>
          <a:p>
            <a:pPr>
              <a:defRPr/>
            </a:pPr>
            <a:endParaRPr lang="ru-RU" altLang="ru-RU" sz="2300" dirty="0">
              <a:solidFill>
                <a:srgbClr val="DF8E35"/>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endParaRPr lang="ru-RU" altLang="ru-RU" smtClean="0"/>
          </a:p>
        </p:txBody>
      </p:sp>
      <p:sp>
        <p:nvSpPr>
          <p:cNvPr id="17410" name="Rectangle 3"/>
          <p:cNvSpPr>
            <a:spLocks noGrp="1" noChangeArrowheads="1"/>
          </p:cNvSpPr>
          <p:nvPr>
            <p:ph type="body" idx="1"/>
          </p:nvPr>
        </p:nvSpPr>
        <p:spPr/>
        <p:txBody>
          <a:bodyPr/>
          <a:lstStyle/>
          <a:p>
            <a:pPr eaLnBrk="1" hangingPunct="1"/>
            <a:endParaRPr lang="ru-RU" altLang="ru-RU" smtClean="0"/>
          </a:p>
        </p:txBody>
      </p:sp>
      <p:pic>
        <p:nvPicPr>
          <p:cNvPr id="17411" name="Picture 14" descr="18795"/>
          <p:cNvPicPr>
            <a:picLocks noChangeAspect="1" noChangeArrowheads="1"/>
          </p:cNvPicPr>
          <p:nvPr/>
        </p:nvPicPr>
        <p:blipFill>
          <a:blip r:embed="rId2">
            <a:lum bright="-48000" contrast="-36000"/>
          </a:blip>
          <a:srcRect b="3850"/>
          <a:stretch>
            <a:fillRect/>
          </a:stretch>
        </p:blipFill>
        <p:spPr bwMode="auto">
          <a:xfrm>
            <a:off x="0" y="0"/>
            <a:ext cx="9144000" cy="6858000"/>
          </a:xfrm>
          <a:prstGeom prst="rect">
            <a:avLst/>
          </a:prstGeom>
          <a:noFill/>
          <a:ln w="9525">
            <a:noFill/>
            <a:miter lim="800000"/>
            <a:headEnd/>
            <a:tailEnd/>
          </a:ln>
        </p:spPr>
      </p:pic>
      <p:sp>
        <p:nvSpPr>
          <p:cNvPr id="55311" name="Rectangle 15"/>
          <p:cNvSpPr>
            <a:spLocks noChangeArrowheads="1"/>
          </p:cNvSpPr>
          <p:nvPr/>
        </p:nvSpPr>
        <p:spPr bwMode="auto">
          <a:xfrm>
            <a:off x="533400" y="609600"/>
            <a:ext cx="8153400" cy="52800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ru-RU" altLang="ru-RU"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Лаборатория красоты и здоровья «ПАНТИКА» производит</a:t>
            </a:r>
            <a:r>
              <a:rPr lang="en-US" altLang="ru-RU"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altLang="ru-RU"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следующие эксклюзивные серии кремов: </a:t>
            </a:r>
          </a:p>
          <a:p>
            <a:pPr>
              <a:defRPr/>
            </a:pP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"Энергия моря" - с экстрактами морских моллюсков (мидия, </a:t>
            </a:r>
            <a:r>
              <a:rPr lang="ru-RU" altLang="ru-RU"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рапана</a:t>
            </a: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морским коллагеном, водорослями (ламинария, фукус), акульим маслом и жиром страуса Эму, лечебными грязями, глиной и рапой и пр.</a:t>
            </a:r>
          </a:p>
          <a:p>
            <a:pPr>
              <a:defRPr/>
            </a:pP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"Squalus acanthias" с маслом печени акулы катран</a:t>
            </a:r>
          </a:p>
          <a:p>
            <a:pPr>
              <a:defRPr/>
            </a:pP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"Batoidea" с маслом ската</a:t>
            </a:r>
            <a:r>
              <a:rPr lang="ru-RU" altLang="ru-RU" sz="2000" b="1" dirty="0">
                <a:solidFill>
                  <a:schemeClr val="bg1"/>
                </a:solidFill>
                <a:latin typeface="Arial" panose="020B0604020202020204" pitchFamily="34" charset="0"/>
                <a:cs typeface="Arial" panose="020B0604020202020204" pitchFamily="34" charset="0"/>
              </a:rPr>
              <a:t/>
            </a:r>
            <a:br>
              <a:rPr lang="ru-RU" altLang="ru-RU" sz="2000" b="1" dirty="0">
                <a:solidFill>
                  <a:schemeClr val="bg1"/>
                </a:solidFill>
                <a:latin typeface="Arial" panose="020B0604020202020204" pitchFamily="34" charset="0"/>
                <a:cs typeface="Arial" panose="020B0604020202020204" pitchFamily="34" charset="0"/>
              </a:rPr>
            </a:b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"Helix pomatia" с муцином улитки </a:t>
            </a:r>
          </a:p>
          <a:p>
            <a:pPr>
              <a:defRPr/>
            </a:pP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"Snail collagen" с улиточным коллагеном</a:t>
            </a:r>
          </a:p>
          <a:p>
            <a:pPr>
              <a:defRPr/>
            </a:pP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"Женьшеневый шелк" с экстрактом женьшеня</a:t>
            </a:r>
          </a:p>
          <a:p>
            <a:pPr>
              <a:defRPr/>
            </a:pPr>
            <a:endParaRPr lang="ru-RU" altLang="ru-RU" sz="2000" b="1" dirty="0">
              <a:solidFill>
                <a:schemeClr val="bg1"/>
              </a:solidFill>
              <a:latin typeface="Arial" panose="020B0604020202020204" pitchFamily="34" charset="0"/>
              <a:cs typeface="Arial" panose="020B0604020202020204" pitchFamily="34" charset="0"/>
            </a:endParaRPr>
          </a:p>
          <a:p>
            <a:pPr>
              <a:defRPr/>
            </a:pPr>
            <a:r>
              <a:rPr lang="ru-RU" altLang="ru-R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Серия "Морская розовая соль" с морской розовой солью, устричным олигоцианом и скваланом</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AutoShape 23" descr="ginseng-plan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algn="ctr"/>
            <a:endParaRPr lang="ru-RU"/>
          </a:p>
        </p:txBody>
      </p:sp>
      <p:sp>
        <p:nvSpPr>
          <p:cNvPr id="46082" name="Rectangle 28"/>
          <p:cNvSpPr>
            <a:spLocks noChangeArrowheads="1"/>
          </p:cNvSpPr>
          <p:nvPr/>
        </p:nvSpPr>
        <p:spPr bwMode="auto">
          <a:xfrm>
            <a:off x="0" y="5181600"/>
            <a:ext cx="5638800" cy="1311275"/>
          </a:xfrm>
          <a:prstGeom prst="rect">
            <a:avLst/>
          </a:prstGeom>
          <a:solidFill>
            <a:srgbClr val="CC0000"/>
          </a:solidFill>
          <a:ln w="9525">
            <a:noFill/>
            <a:miter lim="800000"/>
            <a:headEnd/>
            <a:tailEnd/>
          </a:ln>
        </p:spPr>
        <p:txBody>
          <a:bodyPr anchor="ctr">
            <a:spAutoFit/>
          </a:bodyPr>
          <a:lstStyle/>
          <a:p>
            <a:pPr marL="90488"/>
            <a:r>
              <a:rPr lang="ru-RU" altLang="ru-RU" sz="2000" b="1">
                <a:solidFill>
                  <a:schemeClr val="bg1"/>
                </a:solidFill>
                <a:latin typeface="Yu Gothic UI" pitchFamily="34" charset="-128"/>
                <a:ea typeface="Yu Gothic UI" pitchFamily="34" charset="-128"/>
              </a:rPr>
              <a:t>Регулярное применение </a:t>
            </a:r>
            <a:r>
              <a:rPr lang="ru-RU" altLang="ru-RU" sz="2000" b="1">
                <a:solidFill>
                  <a:srgbClr val="F79F47"/>
                </a:solidFill>
                <a:latin typeface="Yu Gothic UI" pitchFamily="34" charset="-128"/>
                <a:ea typeface="Yu Gothic UI" pitchFamily="34" charset="-128"/>
              </a:rPr>
              <a:t>крема для рук</a:t>
            </a:r>
            <a:r>
              <a:rPr lang="ru-RU" altLang="ru-RU" sz="2000" b="1">
                <a:solidFill>
                  <a:schemeClr val="bg1"/>
                </a:solidFill>
                <a:latin typeface="Yu Gothic UI" pitchFamily="34" charset="-128"/>
                <a:ea typeface="Yu Gothic UI" pitchFamily="34" charset="-128"/>
              </a:rPr>
              <a:t> позволяет делать кожу рук нежной и эластичной. Залечивает мелкие трещины и ранки. </a:t>
            </a:r>
          </a:p>
        </p:txBody>
      </p:sp>
      <p:sp>
        <p:nvSpPr>
          <p:cNvPr id="46083" name="Rectangle 31"/>
          <p:cNvSpPr>
            <a:spLocks noChangeArrowheads="1"/>
          </p:cNvSpPr>
          <p:nvPr/>
        </p:nvSpPr>
        <p:spPr bwMode="auto">
          <a:xfrm>
            <a:off x="4267200" y="457200"/>
            <a:ext cx="4876800" cy="2530475"/>
          </a:xfrm>
          <a:prstGeom prst="rect">
            <a:avLst/>
          </a:prstGeom>
          <a:solidFill>
            <a:srgbClr val="CC0000"/>
          </a:solidFill>
          <a:ln w="9525">
            <a:noFill/>
            <a:miter lim="800000"/>
            <a:headEnd/>
            <a:tailEnd/>
          </a:ln>
        </p:spPr>
        <p:txBody>
          <a:bodyPr>
            <a:spAutoFit/>
          </a:bodyPr>
          <a:lstStyle/>
          <a:p>
            <a:pPr marL="90488">
              <a:spcBef>
                <a:spcPct val="20000"/>
              </a:spcBef>
            </a:pPr>
            <a:r>
              <a:rPr lang="ru-RU" altLang="ru-RU" sz="2000" b="1">
                <a:solidFill>
                  <a:schemeClr val="bg1"/>
                </a:solidFill>
                <a:latin typeface="Yu Gothic UI" pitchFamily="34" charset="-128"/>
                <a:ea typeface="Yu Gothic UI" pitchFamily="34" charset="-128"/>
              </a:rPr>
              <a:t>Сочетание экстракта женьшеня с морскими водорослями, календулой и маслом облепихи делает </a:t>
            </a:r>
            <a:r>
              <a:rPr lang="ru-RU" altLang="ru-RU" sz="2000" b="1">
                <a:solidFill>
                  <a:srgbClr val="F79F47"/>
                </a:solidFill>
                <a:latin typeface="Yu Gothic UI" pitchFamily="34" charset="-128"/>
                <a:ea typeface="Yu Gothic UI" pitchFamily="34" charset="-128"/>
              </a:rPr>
              <a:t>крем</a:t>
            </a:r>
            <a:r>
              <a:rPr lang="ru-RU" altLang="ru-RU" sz="2000" b="1">
                <a:solidFill>
                  <a:schemeClr val="bg1"/>
                </a:solidFill>
                <a:latin typeface="Yu Gothic UI" pitchFamily="34" charset="-128"/>
                <a:ea typeface="Yu Gothic UI" pitchFamily="34" charset="-128"/>
              </a:rPr>
              <a:t> поистине бальзамом </a:t>
            </a:r>
            <a:r>
              <a:rPr lang="ru-RU" altLang="ru-RU" sz="2000" b="1">
                <a:solidFill>
                  <a:srgbClr val="F79F47"/>
                </a:solidFill>
                <a:latin typeface="Yu Gothic UI" pitchFamily="34" charset="-128"/>
                <a:ea typeface="Yu Gothic UI" pitchFamily="34" charset="-128"/>
              </a:rPr>
              <a:t>для нежной кожи вокруг</a:t>
            </a:r>
            <a:r>
              <a:rPr lang="ru-RU" altLang="ru-RU" sz="2000" b="1">
                <a:solidFill>
                  <a:schemeClr val="bg1"/>
                </a:solidFill>
                <a:latin typeface="Yu Gothic UI" pitchFamily="34" charset="-128"/>
                <a:ea typeface="Yu Gothic UI" pitchFamily="34" charset="-128"/>
              </a:rPr>
              <a:t> </a:t>
            </a:r>
            <a:r>
              <a:rPr lang="ru-RU" altLang="ru-RU" sz="2000" b="1">
                <a:solidFill>
                  <a:srgbClr val="F79F47"/>
                </a:solidFill>
                <a:latin typeface="Yu Gothic UI" pitchFamily="34" charset="-128"/>
                <a:ea typeface="Yu Gothic UI" pitchFamily="34" charset="-128"/>
              </a:rPr>
              <a:t>глаз</a:t>
            </a:r>
            <a:r>
              <a:rPr lang="ru-RU" altLang="ru-RU" sz="2000" b="1">
                <a:solidFill>
                  <a:schemeClr val="bg1"/>
                </a:solidFill>
                <a:latin typeface="Yu Gothic UI" pitchFamily="34" charset="-128"/>
                <a:ea typeface="Yu Gothic UI" pitchFamily="34" charset="-128"/>
              </a:rPr>
              <a:t>. Он не только устраняет сеть морщин, но снимает усталость кожи и отечность под глазами.</a:t>
            </a:r>
            <a:r>
              <a:rPr lang="ru-RU" altLang="ru-RU" sz="2000">
                <a:latin typeface="Yu Gothic UI" pitchFamily="34" charset="-128"/>
                <a:ea typeface="Yu Gothic UI" pitchFamily="34" charset="-128"/>
              </a:rPr>
              <a:t> </a:t>
            </a:r>
          </a:p>
        </p:txBody>
      </p:sp>
      <p:sp>
        <p:nvSpPr>
          <p:cNvPr id="46084" name="Line 37"/>
          <p:cNvSpPr>
            <a:spLocks noChangeShapeType="1"/>
          </p:cNvSpPr>
          <p:nvPr/>
        </p:nvSpPr>
        <p:spPr bwMode="auto">
          <a:xfrm>
            <a:off x="4419600" y="2971800"/>
            <a:ext cx="4724400" cy="0"/>
          </a:xfrm>
          <a:prstGeom prst="line">
            <a:avLst/>
          </a:prstGeom>
          <a:noFill/>
          <a:ln w="28575">
            <a:solidFill>
              <a:schemeClr val="tx1"/>
            </a:solidFill>
            <a:round/>
            <a:headEnd/>
            <a:tailEnd/>
          </a:ln>
        </p:spPr>
        <p:txBody>
          <a:bodyPr/>
          <a:lstStyle/>
          <a:p>
            <a:endParaRPr lang="ru-RU"/>
          </a:p>
        </p:txBody>
      </p:sp>
      <p:sp>
        <p:nvSpPr>
          <p:cNvPr id="46085" name="Line 38"/>
          <p:cNvSpPr>
            <a:spLocks noChangeShapeType="1"/>
          </p:cNvSpPr>
          <p:nvPr/>
        </p:nvSpPr>
        <p:spPr bwMode="auto">
          <a:xfrm>
            <a:off x="4267200" y="381000"/>
            <a:ext cx="0" cy="2667000"/>
          </a:xfrm>
          <a:prstGeom prst="line">
            <a:avLst/>
          </a:prstGeom>
          <a:noFill/>
          <a:ln w="28575">
            <a:solidFill>
              <a:srgbClr val="1C1C1C"/>
            </a:solidFill>
            <a:round/>
            <a:headEnd/>
            <a:tailEnd/>
          </a:ln>
        </p:spPr>
        <p:txBody>
          <a:bodyPr/>
          <a:lstStyle/>
          <a:p>
            <a:endParaRPr lang="ru-RU"/>
          </a:p>
        </p:txBody>
      </p:sp>
      <p:sp>
        <p:nvSpPr>
          <p:cNvPr id="46086" name="Line 39"/>
          <p:cNvSpPr>
            <a:spLocks noChangeShapeType="1"/>
          </p:cNvSpPr>
          <p:nvPr/>
        </p:nvSpPr>
        <p:spPr bwMode="auto">
          <a:xfrm>
            <a:off x="4191000" y="2971800"/>
            <a:ext cx="4953000" cy="0"/>
          </a:xfrm>
          <a:prstGeom prst="line">
            <a:avLst/>
          </a:prstGeom>
          <a:noFill/>
          <a:ln w="28575">
            <a:solidFill>
              <a:srgbClr val="1C1C1C"/>
            </a:solidFill>
            <a:round/>
            <a:headEnd/>
            <a:tailEnd/>
          </a:ln>
        </p:spPr>
        <p:txBody>
          <a:bodyPr/>
          <a:lstStyle/>
          <a:p>
            <a:endParaRPr lang="ru-RU"/>
          </a:p>
        </p:txBody>
      </p:sp>
      <p:sp>
        <p:nvSpPr>
          <p:cNvPr id="46087" name="Line 41"/>
          <p:cNvSpPr>
            <a:spLocks noChangeShapeType="1"/>
          </p:cNvSpPr>
          <p:nvPr/>
        </p:nvSpPr>
        <p:spPr bwMode="auto">
          <a:xfrm>
            <a:off x="4191000" y="457200"/>
            <a:ext cx="4953000" cy="0"/>
          </a:xfrm>
          <a:prstGeom prst="line">
            <a:avLst/>
          </a:prstGeom>
          <a:noFill/>
          <a:ln w="28575">
            <a:solidFill>
              <a:srgbClr val="1C1C1C"/>
            </a:solidFill>
            <a:round/>
            <a:headEnd/>
            <a:tailEnd/>
          </a:ln>
        </p:spPr>
        <p:txBody>
          <a:bodyPr/>
          <a:lstStyle/>
          <a:p>
            <a:endParaRPr lang="ru-RU"/>
          </a:p>
        </p:txBody>
      </p:sp>
      <p:sp>
        <p:nvSpPr>
          <p:cNvPr id="46088" name="Line 45"/>
          <p:cNvSpPr>
            <a:spLocks noChangeShapeType="1"/>
          </p:cNvSpPr>
          <p:nvPr/>
        </p:nvSpPr>
        <p:spPr bwMode="auto">
          <a:xfrm>
            <a:off x="0" y="5181600"/>
            <a:ext cx="5715000" cy="0"/>
          </a:xfrm>
          <a:prstGeom prst="line">
            <a:avLst/>
          </a:prstGeom>
          <a:noFill/>
          <a:ln w="28575">
            <a:solidFill>
              <a:srgbClr val="1C1C1C"/>
            </a:solidFill>
            <a:round/>
            <a:headEnd/>
            <a:tailEnd/>
          </a:ln>
        </p:spPr>
        <p:txBody>
          <a:bodyPr/>
          <a:lstStyle/>
          <a:p>
            <a:endParaRPr lang="ru-RU"/>
          </a:p>
        </p:txBody>
      </p:sp>
      <p:sp>
        <p:nvSpPr>
          <p:cNvPr id="46089" name="Line 46"/>
          <p:cNvSpPr>
            <a:spLocks noChangeShapeType="1"/>
          </p:cNvSpPr>
          <p:nvPr/>
        </p:nvSpPr>
        <p:spPr bwMode="auto">
          <a:xfrm>
            <a:off x="0" y="6477000"/>
            <a:ext cx="5715000" cy="0"/>
          </a:xfrm>
          <a:prstGeom prst="line">
            <a:avLst/>
          </a:prstGeom>
          <a:noFill/>
          <a:ln w="28575">
            <a:solidFill>
              <a:srgbClr val="1C1C1C"/>
            </a:solidFill>
            <a:round/>
            <a:headEnd/>
            <a:tailEnd/>
          </a:ln>
        </p:spPr>
        <p:txBody>
          <a:bodyPr/>
          <a:lstStyle/>
          <a:p>
            <a:endParaRPr lang="ru-RU"/>
          </a:p>
        </p:txBody>
      </p:sp>
      <p:sp>
        <p:nvSpPr>
          <p:cNvPr id="46090" name="Line 47"/>
          <p:cNvSpPr>
            <a:spLocks noChangeShapeType="1"/>
          </p:cNvSpPr>
          <p:nvPr/>
        </p:nvSpPr>
        <p:spPr bwMode="auto">
          <a:xfrm>
            <a:off x="5638800" y="5105400"/>
            <a:ext cx="0" cy="1447800"/>
          </a:xfrm>
          <a:prstGeom prst="line">
            <a:avLst/>
          </a:prstGeom>
          <a:noFill/>
          <a:ln w="28575">
            <a:solidFill>
              <a:srgbClr val="1C1C1C"/>
            </a:solidFill>
            <a:round/>
            <a:headEnd/>
            <a:tailEnd/>
          </a:ln>
        </p:spPr>
        <p:txBody>
          <a:bodyPr/>
          <a:lstStyle/>
          <a:p>
            <a:endParaRPr lang="ru-RU"/>
          </a:p>
        </p:txBody>
      </p:sp>
      <p:pic>
        <p:nvPicPr>
          <p:cNvPr id="46091" name="Picture 52"/>
          <p:cNvPicPr>
            <a:picLocks noChangeAspect="1" noChangeArrowheads="1"/>
          </p:cNvPicPr>
          <p:nvPr/>
        </p:nvPicPr>
        <p:blipFill>
          <a:blip r:embed="rId2"/>
          <a:srcRect l="5281" t="10031" r="9769" b="12225"/>
          <a:stretch>
            <a:fillRect/>
          </a:stretch>
        </p:blipFill>
        <p:spPr bwMode="auto">
          <a:xfrm>
            <a:off x="3657600" y="3200400"/>
            <a:ext cx="2133600" cy="1754188"/>
          </a:xfrm>
          <a:prstGeom prst="rect">
            <a:avLst/>
          </a:prstGeom>
          <a:noFill/>
          <a:ln w="9525">
            <a:noFill/>
            <a:miter lim="800000"/>
            <a:headEnd/>
            <a:tailEnd/>
          </a:ln>
        </p:spPr>
      </p:pic>
      <p:pic>
        <p:nvPicPr>
          <p:cNvPr id="46093" name="Picture 18" descr="ÐÑÐµÐ¼ Ð´Ð»Ñ ÑÑÐº Ñ ÑÐºÑÑÑÐ°ÐºÑÐ¾Ð¼ Ð¶ÐµÐ½ÑÑÐµÐ½Ñ"/>
          <p:cNvPicPr>
            <a:picLocks noChangeAspect="1" noChangeArrowheads="1"/>
          </p:cNvPicPr>
          <p:nvPr/>
        </p:nvPicPr>
        <p:blipFill>
          <a:blip r:embed="rId3"/>
          <a:srcRect l="34666" r="33333"/>
          <a:stretch>
            <a:fillRect/>
          </a:stretch>
        </p:blipFill>
        <p:spPr bwMode="auto">
          <a:xfrm>
            <a:off x="7086600" y="3505200"/>
            <a:ext cx="963613" cy="3086100"/>
          </a:xfrm>
          <a:prstGeom prst="rect">
            <a:avLst/>
          </a:prstGeom>
          <a:noFill/>
          <a:ln w="9525">
            <a:noFill/>
            <a:miter lim="800000"/>
            <a:headEnd/>
            <a:tailEnd/>
          </a:ln>
        </p:spPr>
      </p:pic>
      <p:pic>
        <p:nvPicPr>
          <p:cNvPr id="6146" name="Picture 2" descr="C:\Users\-\Desktop\Для WB\Крем-для-ухода-вокруг-глаз-с-экстратом-женьшеня.png"/>
          <p:cNvPicPr>
            <a:picLocks noChangeAspect="1" noChangeArrowheads="1"/>
          </p:cNvPicPr>
          <p:nvPr/>
        </p:nvPicPr>
        <p:blipFill>
          <a:blip r:embed="rId4"/>
          <a:srcRect l="17407" t="26667" r="17407" b="20000"/>
          <a:stretch>
            <a:fillRect/>
          </a:stretch>
        </p:blipFill>
        <p:spPr bwMode="auto">
          <a:xfrm>
            <a:off x="457200" y="304800"/>
            <a:ext cx="3352800" cy="3657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noChangeArrowheads="1"/>
          </p:cNvSpPr>
          <p:nvPr>
            <p:ph type="body" idx="1"/>
          </p:nvPr>
        </p:nvSpPr>
        <p:spPr/>
        <p:txBody>
          <a:bodyPr/>
          <a:lstStyle/>
          <a:p>
            <a:pPr eaLnBrk="1" hangingPunct="1"/>
            <a:endParaRPr lang="ru-RU" altLang="ru-RU" smtClean="0"/>
          </a:p>
        </p:txBody>
      </p:sp>
      <p:pic>
        <p:nvPicPr>
          <p:cNvPr id="47106" name="Picture 5" descr="gimalajskaja-soll-3-1000x669"/>
          <p:cNvPicPr>
            <a:picLocks noChangeAspect="1" noChangeArrowheads="1"/>
          </p:cNvPicPr>
          <p:nvPr/>
        </p:nvPicPr>
        <p:blipFill>
          <a:blip r:embed="rId2">
            <a:lum contrast="-18000"/>
          </a:blip>
          <a:srcRect/>
          <a:stretch>
            <a:fillRect/>
          </a:stretch>
        </p:blipFill>
        <p:spPr bwMode="auto">
          <a:xfrm>
            <a:off x="0" y="0"/>
            <a:ext cx="9144000" cy="6858000"/>
          </a:xfrm>
          <a:prstGeom prst="rect">
            <a:avLst/>
          </a:prstGeom>
          <a:noFill/>
          <a:ln w="9525">
            <a:noFill/>
            <a:miter lim="800000"/>
            <a:headEnd/>
            <a:tailEnd/>
          </a:ln>
        </p:spPr>
      </p:pic>
      <p:sp>
        <p:nvSpPr>
          <p:cNvPr id="44039" name="Rectangle 7"/>
          <p:cNvSpPr>
            <a:spLocks noGrp="1" noChangeArrowheads="1"/>
          </p:cNvSpPr>
          <p:nvPr>
            <p:ph type="title"/>
          </p:nvPr>
        </p:nvSpPr>
        <p:spPr>
          <a:xfrm>
            <a:off x="152400" y="228600"/>
            <a:ext cx="8915400" cy="685800"/>
          </a:xfrm>
          <a:extLst>
            <a:ext uri="{909E8E84-426E-40DD-AFC4-6F175D3DCCD1}"/>
          </a:extLst>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"Морская розовая соль"</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4" descr="pink+salt"/>
          <p:cNvPicPr>
            <a:picLocks noChangeAspect="1" noChangeArrowheads="1"/>
          </p:cNvPicPr>
          <p:nvPr/>
        </p:nvPicPr>
        <p:blipFill>
          <a:blip r:embed="rId2"/>
          <a:srcRect/>
          <a:stretch>
            <a:fillRect/>
          </a:stretch>
        </p:blipFill>
        <p:spPr bwMode="auto">
          <a:xfrm>
            <a:off x="4495800" y="0"/>
            <a:ext cx="4648200" cy="6858000"/>
          </a:xfrm>
          <a:prstGeom prst="rect">
            <a:avLst/>
          </a:prstGeom>
          <a:noFill/>
          <a:ln w="9525">
            <a:noFill/>
            <a:miter lim="800000"/>
            <a:headEnd/>
            <a:tailEnd/>
          </a:ln>
        </p:spPr>
      </p:pic>
      <p:sp>
        <p:nvSpPr>
          <p:cNvPr id="48130" name="Line 17"/>
          <p:cNvSpPr>
            <a:spLocks noChangeShapeType="1"/>
          </p:cNvSpPr>
          <p:nvPr/>
        </p:nvSpPr>
        <p:spPr bwMode="auto">
          <a:xfrm>
            <a:off x="4495800" y="0"/>
            <a:ext cx="0" cy="6858000"/>
          </a:xfrm>
          <a:prstGeom prst="line">
            <a:avLst/>
          </a:prstGeom>
          <a:noFill/>
          <a:ln w="38100">
            <a:solidFill>
              <a:schemeClr val="tx1"/>
            </a:solidFill>
            <a:round/>
            <a:headEnd/>
            <a:tailEnd/>
          </a:ln>
        </p:spPr>
        <p:txBody>
          <a:bodyPr/>
          <a:lstStyle/>
          <a:p>
            <a:endParaRPr lang="ru-RU"/>
          </a:p>
        </p:txBody>
      </p:sp>
      <p:sp>
        <p:nvSpPr>
          <p:cNvPr id="59411" name="Rectangle 19"/>
          <p:cNvSpPr>
            <a:spLocks noChangeArrowheads="1"/>
          </p:cNvSpPr>
          <p:nvPr/>
        </p:nvSpPr>
        <p:spPr bwMode="auto">
          <a:xfrm>
            <a:off x="0" y="0"/>
            <a:ext cx="4495800" cy="6858000"/>
          </a:xfrm>
          <a:prstGeom prst="rect">
            <a:avLst/>
          </a:prstGeom>
          <a:solidFill>
            <a:srgbClr val="FF9999"/>
          </a:solidFill>
          <a:ln>
            <a:noFill/>
          </a:ln>
          <a:effectLst/>
          <a:extLst>
            <a:ext uri="{91240B29-F687-4F45-9708-019B960494DF}"/>
            <a:ext uri="{AF507438-7753-43E0-B8FC-AC1667EBCBE1}"/>
          </a:extLst>
        </p:spPr>
        <p:txBody>
          <a:bodyPr anchor="ctr"/>
          <a:lstStyle>
            <a:lvl1pPr marL="93663">
              <a:defRPr sz="4400">
                <a:solidFill>
                  <a:schemeClr val="tx2"/>
                </a:solidFill>
                <a:latin typeface="Arial" panose="020B0604020202020204" pitchFamily="34" charset="0"/>
                <a:cs typeface="Arial" panose="020B0604020202020204" pitchFamily="34" charset="0"/>
              </a:defRPr>
            </a:lvl1pPr>
            <a:lvl2pPr marL="93663">
              <a:defRPr sz="4400">
                <a:solidFill>
                  <a:schemeClr val="tx2"/>
                </a:solidFill>
                <a:latin typeface="Arial" panose="020B0604020202020204" pitchFamily="34" charset="0"/>
                <a:cs typeface="Arial" panose="020B0604020202020204" pitchFamily="34" charset="0"/>
              </a:defRPr>
            </a:lvl2pPr>
            <a:lvl3pPr marL="93663">
              <a:defRPr sz="4400">
                <a:solidFill>
                  <a:schemeClr val="tx2"/>
                </a:solidFill>
                <a:latin typeface="Arial" panose="020B0604020202020204" pitchFamily="34" charset="0"/>
                <a:cs typeface="Arial" panose="020B0604020202020204" pitchFamily="34" charset="0"/>
              </a:defRPr>
            </a:lvl3pPr>
            <a:lvl4pPr marL="93663">
              <a:defRPr sz="4400">
                <a:solidFill>
                  <a:schemeClr val="tx2"/>
                </a:solidFill>
                <a:latin typeface="Arial" panose="020B0604020202020204" pitchFamily="34" charset="0"/>
                <a:cs typeface="Arial" panose="020B0604020202020204" pitchFamily="34" charset="0"/>
              </a:defRPr>
            </a:lvl4pPr>
            <a:lvl5pPr marL="93663">
              <a:defRPr sz="4400">
                <a:solidFill>
                  <a:schemeClr val="tx2"/>
                </a:solidFill>
                <a:latin typeface="Arial" panose="020B0604020202020204" pitchFamily="34" charset="0"/>
                <a:cs typeface="Arial" panose="020B0604020202020204" pitchFamily="34" charset="0"/>
              </a:defRPr>
            </a:lvl5pPr>
            <a:lvl6pPr marL="550863"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1008063"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465263"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922463"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Лабораторией красоты и здоровья «Пантика»  создана новая косметическая серия «Морская розовая соль», которая  включает в себя следующие виды кремов:</a:t>
            </a:r>
            <a:r>
              <a:rPr lang="ru-RU" altLang="ru-RU" sz="1600" b="1" i="1" dirty="0">
                <a:solidFill>
                  <a:schemeClr val="bg1"/>
                </a:solidFill>
                <a:latin typeface="+mn-lt"/>
                <a:ea typeface="Yu Gothic UI" panose="020B0500000000000000" pitchFamily="34" charset="-128"/>
              </a:rPr>
              <a:t/>
            </a:r>
            <a:br>
              <a:rPr lang="ru-RU" altLang="ru-RU" sz="1600" b="1" i="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i="1" dirty="0">
                <a:solidFill>
                  <a:schemeClr val="bg1"/>
                </a:solidFill>
                <a:latin typeface="+mn-lt"/>
                <a:ea typeface="Yu Gothic UI" panose="020B0500000000000000" pitchFamily="34" charset="-128"/>
              </a:rPr>
              <a:t>«Восстанавливающий крем с морской розовой солью и устричным олигоцианом»   </a:t>
            </a:r>
            <a:br>
              <a:rPr lang="ru-RU" altLang="ru-RU" sz="1600" b="1" i="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i="1" dirty="0">
                <a:solidFill>
                  <a:schemeClr val="bg1"/>
                </a:solidFill>
                <a:latin typeface="+mn-lt"/>
                <a:ea typeface="Yu Gothic UI" panose="020B0500000000000000" pitchFamily="34" charset="-128"/>
              </a:rPr>
              <a:t> «Омолаживающий крем с морской розовой солью и скваланом» </a:t>
            </a:r>
            <a:br>
              <a:rPr lang="ru-RU" altLang="ru-RU" sz="1600" b="1" i="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i="1" dirty="0">
                <a:solidFill>
                  <a:schemeClr val="bg1"/>
                </a:solidFill>
                <a:latin typeface="+mn-lt"/>
                <a:ea typeface="Yu Gothic UI" panose="020B0500000000000000" pitchFamily="34" charset="-128"/>
              </a:rPr>
              <a:t> «Антивозрастной крем с морской розовой солью». </a:t>
            </a: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Активным компонентом этих кремов, является морская розовая соль, которая содержит 84 минерала, морские микро- и микроэлементы: йод, магний, бром, кальций, медь, калий, хлор, марганец, серу, цинк, натрий, фосфор, и их соединения. </a:t>
            </a:r>
            <a:br>
              <a:rPr lang="ru-RU" altLang="ru-RU" sz="1600" b="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
            </a:r>
            <a:br>
              <a:rPr lang="ru-RU" altLang="ru-RU" sz="1600" b="1" dirty="0">
                <a:solidFill>
                  <a:schemeClr val="bg1"/>
                </a:solidFill>
                <a:latin typeface="+mn-lt"/>
                <a:ea typeface="Yu Gothic UI" panose="020B0500000000000000" pitchFamily="34" charset="-128"/>
              </a:rPr>
            </a:br>
            <a:r>
              <a:rPr lang="ru-RU" altLang="ru-RU" sz="1600" b="1" dirty="0">
                <a:solidFill>
                  <a:schemeClr val="bg1"/>
                </a:solidFill>
                <a:latin typeface="+mn-lt"/>
                <a:ea typeface="Yu Gothic UI" panose="020B0500000000000000" pitchFamily="34" charset="-128"/>
              </a:rPr>
              <a:t>Розовый оттенок соли придает водоросль Dunaliella salina, содержащая бета-каротин.</a:t>
            </a:r>
            <a:br>
              <a:rPr lang="ru-RU" altLang="ru-RU" sz="1600" b="1" dirty="0">
                <a:solidFill>
                  <a:schemeClr val="bg1"/>
                </a:solidFill>
                <a:latin typeface="+mn-lt"/>
                <a:ea typeface="Yu Gothic UI" panose="020B0500000000000000" pitchFamily="34" charset="-128"/>
              </a:rPr>
            </a:br>
            <a:endParaRPr lang="ru-RU" altLang="ru-RU" sz="1600" b="1" dirty="0">
              <a:solidFill>
                <a:schemeClr val="bg1"/>
              </a:solidFill>
              <a:latin typeface="+mn-lt"/>
              <a:ea typeface="Yu Gothic UI" panose="020B0500000000000000" pitchFamily="34" charset="-128"/>
            </a:endParaRPr>
          </a:p>
        </p:txBody>
      </p:sp>
      <p:sp>
        <p:nvSpPr>
          <p:cNvPr id="48132" name="Line 20"/>
          <p:cNvSpPr>
            <a:spLocks noChangeShapeType="1"/>
          </p:cNvSpPr>
          <p:nvPr/>
        </p:nvSpPr>
        <p:spPr bwMode="auto">
          <a:xfrm>
            <a:off x="152400" y="2438400"/>
            <a:ext cx="4038600" cy="0"/>
          </a:xfrm>
          <a:prstGeom prst="line">
            <a:avLst/>
          </a:prstGeom>
          <a:noFill/>
          <a:ln w="28575">
            <a:solidFill>
              <a:schemeClr val="bg1"/>
            </a:solidFill>
            <a:round/>
            <a:headEnd/>
            <a:tailEnd/>
          </a:ln>
        </p:spPr>
        <p:txBody>
          <a:bodyPr/>
          <a:lstStyle/>
          <a:p>
            <a:endParaRPr lang="ru-RU"/>
          </a:p>
        </p:txBody>
      </p:sp>
      <p:sp>
        <p:nvSpPr>
          <p:cNvPr id="48133" name="Line 21"/>
          <p:cNvSpPr>
            <a:spLocks noChangeShapeType="1"/>
          </p:cNvSpPr>
          <p:nvPr/>
        </p:nvSpPr>
        <p:spPr bwMode="auto">
          <a:xfrm>
            <a:off x="152400" y="3200400"/>
            <a:ext cx="4038600" cy="0"/>
          </a:xfrm>
          <a:prstGeom prst="line">
            <a:avLst/>
          </a:prstGeom>
          <a:noFill/>
          <a:ln w="28575">
            <a:solidFill>
              <a:schemeClr val="bg1"/>
            </a:solidFill>
            <a:round/>
            <a:headEnd/>
            <a:tailEnd/>
          </a:ln>
        </p:spPr>
        <p:txBody>
          <a:bodyPr/>
          <a:lstStyle/>
          <a:p>
            <a:endParaRPr lang="ru-RU"/>
          </a:p>
        </p:txBody>
      </p:sp>
      <p:sp>
        <p:nvSpPr>
          <p:cNvPr id="48134" name="Line 22"/>
          <p:cNvSpPr>
            <a:spLocks noChangeShapeType="1"/>
          </p:cNvSpPr>
          <p:nvPr/>
        </p:nvSpPr>
        <p:spPr bwMode="auto">
          <a:xfrm>
            <a:off x="152400" y="1524000"/>
            <a:ext cx="4038600" cy="0"/>
          </a:xfrm>
          <a:prstGeom prst="line">
            <a:avLst/>
          </a:prstGeom>
          <a:noFill/>
          <a:ln w="28575">
            <a:solidFill>
              <a:schemeClr val="bg1"/>
            </a:solidFill>
            <a:round/>
            <a:headEnd/>
            <a:tailEnd/>
          </a:ln>
        </p:spPr>
        <p:txBody>
          <a:bodyPr/>
          <a:lstStyle/>
          <a:p>
            <a:endParaRPr lang="ru-RU"/>
          </a:p>
        </p:txBody>
      </p:sp>
      <p:sp>
        <p:nvSpPr>
          <p:cNvPr id="48135" name="Line 23"/>
          <p:cNvSpPr>
            <a:spLocks noChangeShapeType="1"/>
          </p:cNvSpPr>
          <p:nvPr/>
        </p:nvSpPr>
        <p:spPr bwMode="auto">
          <a:xfrm>
            <a:off x="152400" y="3962400"/>
            <a:ext cx="4038600" cy="0"/>
          </a:xfrm>
          <a:prstGeom prst="line">
            <a:avLst/>
          </a:prstGeom>
          <a:noFill/>
          <a:ln w="28575">
            <a:solidFill>
              <a:schemeClr val="bg1"/>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9" descr="gimalayskaya-sol-1"/>
          <p:cNvPicPr>
            <a:picLocks noChangeAspect="1" noChangeArrowheads="1"/>
          </p:cNvPicPr>
          <p:nvPr/>
        </p:nvPicPr>
        <p:blipFill>
          <a:blip r:embed="rId2">
            <a:lum bright="-18000" contrast="-54000"/>
          </a:blip>
          <a:srcRect l="6154" r="1538" b="6331"/>
          <a:stretch>
            <a:fillRect/>
          </a:stretch>
        </p:blipFill>
        <p:spPr bwMode="auto">
          <a:xfrm>
            <a:off x="0" y="0"/>
            <a:ext cx="9144000" cy="6858000"/>
          </a:xfrm>
          <a:prstGeom prst="rect">
            <a:avLst/>
          </a:prstGeom>
          <a:noFill/>
          <a:ln w="9525">
            <a:noFill/>
            <a:miter lim="800000"/>
            <a:headEnd/>
            <a:tailEnd/>
          </a:ln>
        </p:spPr>
      </p:pic>
      <p:sp>
        <p:nvSpPr>
          <p:cNvPr id="65548" name="Rectangle 12"/>
          <p:cNvSpPr>
            <a:spLocks noGrp="1" noChangeArrowheads="1"/>
          </p:cNvSpPr>
          <p:nvPr>
            <p:ph type="title"/>
          </p:nvPr>
        </p:nvSpPr>
        <p:spPr>
          <a:xfrm>
            <a:off x="0" y="152400"/>
            <a:ext cx="9144000" cy="990600"/>
          </a:xfrm>
        </p:spPr>
        <p:txBody>
          <a:bodyPr/>
          <a:lstStyle/>
          <a:p>
            <a:pPr eaLnBrk="1" hangingPunct="1">
              <a:defRPr/>
            </a:pPr>
            <a:r>
              <a:rPr lang="ru-RU" altLang="ru-RU" sz="4000" dirty="0">
                <a:solidFill>
                  <a:schemeClr val="bg1"/>
                </a:solidFill>
                <a:effectLst>
                  <a:outerShdw blurRad="38100" dist="38100" dir="2700000" algn="tl">
                    <a:srgbClr val="000000">
                      <a:alpha val="43137"/>
                    </a:srgbClr>
                  </a:outerShdw>
                </a:effectLst>
              </a:rPr>
              <a:t>Морская розовая соль</a:t>
            </a:r>
          </a:p>
        </p:txBody>
      </p:sp>
      <p:sp>
        <p:nvSpPr>
          <p:cNvPr id="65549" name="Rectangle 13"/>
          <p:cNvSpPr>
            <a:spLocks noGrp="1" noChangeArrowheads="1"/>
          </p:cNvSpPr>
          <p:nvPr>
            <p:ph type="body" idx="1"/>
          </p:nvPr>
        </p:nvSpPr>
        <p:spPr>
          <a:xfrm>
            <a:off x="381000" y="1219200"/>
            <a:ext cx="8229600" cy="5029200"/>
          </a:xfrm>
        </p:spPr>
        <p:txBody>
          <a:bodyPr/>
          <a:lstStyle/>
          <a:p>
            <a:pPr eaLnBrk="1" hangingPunct="1">
              <a:lnSpc>
                <a:spcPct val="80000"/>
              </a:lnSpc>
              <a:buFontTx/>
              <a:buNone/>
              <a:defRPr/>
            </a:pPr>
            <a:r>
              <a:rPr lang="ru-RU" altLang="ru-RU" sz="2300" b="1" dirty="0" smtClean="0">
                <a:ea typeface="Yu Gothic UI" pitchFamily="34" charset="-128"/>
              </a:rPr>
              <a:t>      </a:t>
            </a:r>
            <a:r>
              <a:rPr lang="ru-RU" altLang="ru-RU" sz="2300" b="1" dirty="0" smtClean="0">
                <a:solidFill>
                  <a:schemeClr val="bg1"/>
                </a:solidFill>
                <a:ea typeface="Yu Gothic UI" pitchFamily="34" charset="-128"/>
              </a:rPr>
              <a:t>Представляет собой природный компонент, богатый различными полезными соединениями.</a:t>
            </a:r>
          </a:p>
          <a:p>
            <a:pPr eaLnBrk="1" hangingPunct="1">
              <a:lnSpc>
                <a:spcPct val="80000"/>
              </a:lnSpc>
              <a:buFontTx/>
              <a:buNone/>
              <a:defRPr/>
            </a:pPr>
            <a:endParaRPr lang="ru-RU" altLang="ru-RU" sz="2300" b="1" dirty="0" smtClean="0">
              <a:solidFill>
                <a:schemeClr val="bg1"/>
              </a:solidFill>
            </a:endParaRPr>
          </a:p>
          <a:p>
            <a:pPr eaLnBrk="1" hangingPunct="1">
              <a:lnSpc>
                <a:spcPct val="80000"/>
              </a:lnSpc>
              <a:buFontTx/>
              <a:buNone/>
              <a:defRPr/>
            </a:pPr>
            <a:r>
              <a:rPr lang="ru-RU" altLang="ru-RU" sz="2300" b="1" dirty="0" smtClean="0">
                <a:solidFill>
                  <a:schemeClr val="bg1"/>
                </a:solidFill>
              </a:rPr>
              <a:t>     </a:t>
            </a:r>
            <a:r>
              <a:rPr lang="en-US" altLang="ru-RU" sz="2300" b="1" dirty="0" smtClean="0">
                <a:solidFill>
                  <a:schemeClr val="bg1"/>
                </a:solidFill>
              </a:rPr>
              <a:t> </a:t>
            </a:r>
            <a:r>
              <a:rPr lang="ru-RU" altLang="ru-RU" sz="2300" b="1" dirty="0" smtClean="0">
                <a:solidFill>
                  <a:schemeClr val="bg1"/>
                </a:solidFill>
                <a:ea typeface="Yu Gothic UI" pitchFamily="34" charset="-128"/>
              </a:rPr>
              <a:t>Она целебно действует на кожу человека, благодаря содержанию отдельных витаминов и минералов, активно влияет на слой эпидермиса, вызывая здоровое раздражение. </a:t>
            </a:r>
          </a:p>
          <a:p>
            <a:pPr eaLnBrk="1" hangingPunct="1">
              <a:lnSpc>
                <a:spcPct val="80000"/>
              </a:lnSpc>
              <a:buFontTx/>
              <a:buNone/>
              <a:defRPr/>
            </a:pPr>
            <a:endParaRPr lang="ru-RU" altLang="ru-RU" sz="2300" b="1" dirty="0" smtClean="0">
              <a:solidFill>
                <a:schemeClr val="bg1"/>
              </a:solidFill>
            </a:endParaRPr>
          </a:p>
          <a:p>
            <a:pPr eaLnBrk="1" hangingPunct="1">
              <a:lnSpc>
                <a:spcPct val="80000"/>
              </a:lnSpc>
              <a:buFontTx/>
              <a:buNone/>
              <a:defRPr/>
            </a:pPr>
            <a:r>
              <a:rPr lang="ru-RU" altLang="ru-RU" sz="2300" b="1" dirty="0" smtClean="0">
                <a:solidFill>
                  <a:schemeClr val="bg1"/>
                </a:solidFill>
              </a:rPr>
              <a:t>     </a:t>
            </a:r>
            <a:r>
              <a:rPr lang="en-US" altLang="ru-RU" sz="2300" b="1" dirty="0" smtClean="0">
                <a:solidFill>
                  <a:schemeClr val="bg1"/>
                </a:solidFill>
              </a:rPr>
              <a:t> </a:t>
            </a:r>
            <a:r>
              <a:rPr lang="ru-RU" altLang="ru-RU" sz="2300" b="1" dirty="0" smtClean="0">
                <a:solidFill>
                  <a:schemeClr val="bg1"/>
                </a:solidFill>
                <a:ea typeface="Yu Gothic UI" pitchFamily="34" charset="-128"/>
              </a:rPr>
              <a:t>Подобным образом происходит стимулирование вегетативной функции организма, что обеспечивает ускорение регенерации поврежденных кожных покровов. </a:t>
            </a:r>
          </a:p>
          <a:p>
            <a:pPr eaLnBrk="1" hangingPunct="1">
              <a:lnSpc>
                <a:spcPct val="80000"/>
              </a:lnSpc>
              <a:buFontTx/>
              <a:buNone/>
              <a:defRPr/>
            </a:pPr>
            <a:endParaRPr lang="ru-RU" altLang="ru-RU" sz="2300" b="1" dirty="0" smtClean="0">
              <a:solidFill>
                <a:schemeClr val="bg1"/>
              </a:solidFill>
            </a:endParaRPr>
          </a:p>
          <a:p>
            <a:pPr eaLnBrk="1" hangingPunct="1">
              <a:lnSpc>
                <a:spcPct val="80000"/>
              </a:lnSpc>
              <a:buFontTx/>
              <a:buNone/>
              <a:defRPr/>
            </a:pPr>
            <a:r>
              <a:rPr lang="ru-RU" altLang="ru-RU" sz="2300" b="1" dirty="0" smtClean="0">
                <a:solidFill>
                  <a:schemeClr val="bg1"/>
                </a:solidFill>
                <a:ea typeface="Yu Gothic UI" pitchFamily="34" charset="-128"/>
              </a:rPr>
              <a:t>      Как следствие, улучшается цвет лица, сужаются поры, кожа становится гладкой и бархатистой. </a:t>
            </a:r>
          </a:p>
          <a:p>
            <a:pPr eaLnBrk="1" hangingPunct="1">
              <a:lnSpc>
                <a:spcPct val="80000"/>
              </a:lnSpc>
              <a:defRPr/>
            </a:pPr>
            <a:endParaRPr lang="ru-RU" altLang="ru-RU" sz="2300" b="1" dirty="0" smtClean="0">
              <a:solidFill>
                <a:schemeClr val="bg1"/>
              </a:solidFill>
              <a:latin typeface="Calibri" pitchFamily="34" charset="0"/>
            </a:endParaRPr>
          </a:p>
        </p:txBody>
      </p:sp>
      <p:sp>
        <p:nvSpPr>
          <p:cNvPr id="49156" name="Line 14"/>
          <p:cNvSpPr>
            <a:spLocks noChangeShapeType="1"/>
          </p:cNvSpPr>
          <p:nvPr/>
        </p:nvSpPr>
        <p:spPr bwMode="auto">
          <a:xfrm>
            <a:off x="838200" y="1981200"/>
            <a:ext cx="7467600" cy="0"/>
          </a:xfrm>
          <a:prstGeom prst="line">
            <a:avLst/>
          </a:prstGeom>
          <a:noFill/>
          <a:ln w="57150">
            <a:solidFill>
              <a:srgbClr val="FFCCCC"/>
            </a:solidFill>
            <a:round/>
            <a:headEnd/>
            <a:tailEnd/>
          </a:ln>
        </p:spPr>
        <p:txBody>
          <a:bodyPr/>
          <a:lstStyle/>
          <a:p>
            <a:endParaRPr lang="ru-RU"/>
          </a:p>
        </p:txBody>
      </p:sp>
      <p:sp>
        <p:nvSpPr>
          <p:cNvPr id="49157" name="Line 15"/>
          <p:cNvSpPr>
            <a:spLocks noChangeShapeType="1"/>
          </p:cNvSpPr>
          <p:nvPr/>
        </p:nvSpPr>
        <p:spPr bwMode="auto">
          <a:xfrm>
            <a:off x="838200" y="5029200"/>
            <a:ext cx="7315200" cy="0"/>
          </a:xfrm>
          <a:prstGeom prst="line">
            <a:avLst/>
          </a:prstGeom>
          <a:noFill/>
          <a:ln w="57150">
            <a:solidFill>
              <a:srgbClr val="FFCCCC"/>
            </a:solidFill>
            <a:round/>
            <a:headEnd/>
            <a:tailEnd/>
          </a:ln>
        </p:spPr>
        <p:txBody>
          <a:bodyPr/>
          <a:lstStyle/>
          <a:p>
            <a:endParaRPr lang="ru-RU"/>
          </a:p>
        </p:txBody>
      </p:sp>
      <p:sp>
        <p:nvSpPr>
          <p:cNvPr id="49158" name="Line 17"/>
          <p:cNvSpPr>
            <a:spLocks noChangeShapeType="1"/>
          </p:cNvSpPr>
          <p:nvPr/>
        </p:nvSpPr>
        <p:spPr bwMode="auto">
          <a:xfrm>
            <a:off x="838200" y="3581400"/>
            <a:ext cx="7467600" cy="0"/>
          </a:xfrm>
          <a:prstGeom prst="line">
            <a:avLst/>
          </a:prstGeom>
          <a:noFill/>
          <a:ln w="57150">
            <a:solidFill>
              <a:srgbClr val="FFCCCC"/>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8" descr="Fotolia_68259449_Subscription_Monthly_M"/>
          <p:cNvPicPr>
            <a:picLocks noChangeAspect="1" noChangeArrowheads="1"/>
          </p:cNvPicPr>
          <p:nvPr/>
        </p:nvPicPr>
        <p:blipFill>
          <a:blip r:embed="rId2">
            <a:lum bright="-18000" contrast="-48000"/>
          </a:blip>
          <a:srcRect r="11765"/>
          <a:stretch>
            <a:fillRect/>
          </a:stretch>
        </p:blipFill>
        <p:spPr bwMode="auto">
          <a:xfrm>
            <a:off x="0" y="0"/>
            <a:ext cx="9144000" cy="6904038"/>
          </a:xfrm>
          <a:prstGeom prst="rect">
            <a:avLst/>
          </a:prstGeom>
          <a:noFill/>
          <a:ln w="9525">
            <a:noFill/>
            <a:miter lim="800000"/>
            <a:headEnd/>
            <a:tailEnd/>
          </a:ln>
        </p:spPr>
      </p:pic>
      <p:sp>
        <p:nvSpPr>
          <p:cNvPr id="66569" name="Rectangle 9"/>
          <p:cNvSpPr>
            <a:spLocks noGrp="1" noChangeArrowheads="1"/>
          </p:cNvSpPr>
          <p:nvPr>
            <p:ph type="title"/>
          </p:nvPr>
        </p:nvSpPr>
        <p:spPr>
          <a:xfrm>
            <a:off x="0" y="0"/>
            <a:ext cx="9144000" cy="1143000"/>
          </a:xfrm>
        </p:spPr>
        <p:txBody>
          <a:bodyPr/>
          <a:lstStyle/>
          <a:p>
            <a:pPr eaLnBrk="1" hangingPunct="1">
              <a:defRPr/>
            </a:pPr>
            <a:r>
              <a:rPr lang="ru-RU" altLang="ru-RU" sz="4000" dirty="0">
                <a:solidFill>
                  <a:schemeClr val="bg1"/>
                </a:solidFill>
                <a:effectLst>
                  <a:outerShdw blurRad="38100" dist="38100" dir="2700000" algn="tl">
                    <a:srgbClr val="000000">
                      <a:alpha val="43137"/>
                    </a:srgbClr>
                  </a:outerShdw>
                </a:effectLst>
              </a:rPr>
              <a:t>Сквалан</a:t>
            </a:r>
          </a:p>
        </p:txBody>
      </p:sp>
      <p:sp>
        <p:nvSpPr>
          <p:cNvPr id="66570" name="Rectangle 10"/>
          <p:cNvSpPr>
            <a:spLocks noGrp="1" noChangeArrowheads="1"/>
          </p:cNvSpPr>
          <p:nvPr>
            <p:ph type="body" idx="1"/>
          </p:nvPr>
        </p:nvSpPr>
        <p:spPr>
          <a:xfrm>
            <a:off x="685800" y="1219200"/>
            <a:ext cx="7848600" cy="5181600"/>
          </a:xfrm>
          <a:extLst>
            <a:ext uri="{909E8E84-426E-40DD-AFC4-6F175D3DCCD1}"/>
          </a:extLst>
        </p:spPr>
        <p:txBody>
          <a:bodyPr/>
          <a:lstStyle/>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Является насыщенным и стабильным углеводородом, который естественно содержится в коже. </a:t>
            </a:r>
          </a:p>
          <a:p>
            <a:pPr eaLnBrk="1" hangingPunct="1">
              <a:lnSpc>
                <a:spcPct val="80000"/>
              </a:lnSpc>
              <a:buFontTx/>
              <a:buNone/>
              <a:defRPr/>
            </a:pPr>
            <a:r>
              <a:rPr lang="ru-RU" altLang="ru-RU" sz="2000" b="1" dirty="0">
                <a:solidFill>
                  <a:schemeClr val="bg1"/>
                </a:solidFill>
                <a:effectLst>
                  <a:outerShdw blurRad="38100" dist="38100" dir="2700000" algn="tl">
                    <a:srgbClr val="000000">
                      <a:alpha val="43137"/>
                    </a:srgbClr>
                  </a:outerShdw>
                </a:effectLst>
              </a:rPr>
              <a:t>      </a:t>
            </a: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Обладает исключительной увлажняющей способностью и может предотвратить постоянную потерю влаги. </a:t>
            </a:r>
          </a:p>
          <a:p>
            <a:pPr eaLnBrk="1" hangingPunct="1">
              <a:lnSpc>
                <a:spcPct val="80000"/>
              </a:lnSpc>
              <a:buFontTx/>
              <a:buNone/>
              <a:defRPr/>
            </a:pPr>
            <a:r>
              <a:rPr lang="ru-RU" altLang="ru-RU" sz="2000" b="1" dirty="0">
                <a:solidFill>
                  <a:schemeClr val="bg1"/>
                </a:solidFill>
                <a:effectLst>
                  <a:outerShdw blurRad="38100" dist="38100" dir="2700000" algn="tl">
                    <a:srgbClr val="000000">
                      <a:alpha val="43137"/>
                    </a:srgbClr>
                  </a:outerShdw>
                </a:effectLst>
              </a:rPr>
              <a:t>     </a:t>
            </a: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Улучшает состояние пересушенной кожи, избавит ее от шелушений. </a:t>
            </a:r>
          </a:p>
          <a:p>
            <a:pPr eaLnBrk="1" hangingPunct="1">
              <a:lnSpc>
                <a:spcPct val="80000"/>
              </a:lnSpc>
              <a:defRPr/>
            </a:pPr>
            <a:endParaRPr lang="ru-RU" altLang="ru-RU" sz="20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Усиливает клеточный иммунитет, интенсивно восстанавливает роговой слой кожи. </a:t>
            </a:r>
          </a:p>
          <a:p>
            <a:pPr eaLnBrk="1" hangingPunct="1">
              <a:lnSpc>
                <a:spcPct val="80000"/>
              </a:lnSpc>
              <a:defRPr/>
            </a:pPr>
            <a:endParaRPr lang="ru-RU" altLang="ru-RU" sz="20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Благодаря естественному сродству с кожей, он легко проникает через эпидермис, не оставляет чувства жирности, одновременно придавая коже ощущение мягкости и шелковистости. </a:t>
            </a:r>
          </a:p>
          <a:p>
            <a:pPr eaLnBrk="1" hangingPunct="1">
              <a:lnSpc>
                <a:spcPct val="80000"/>
              </a:lnSpc>
              <a:buFontTx/>
              <a:buNone/>
              <a:defRPr/>
            </a:pPr>
            <a:endParaRPr lang="ru-RU" altLang="ru-RU" sz="20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2000" b="1" dirty="0">
                <a:solidFill>
                  <a:schemeClr val="bg1"/>
                </a:solidFill>
                <a:effectLst>
                  <a:outerShdw blurRad="38100" dist="38100" dir="2700000" algn="tl">
                    <a:srgbClr val="000000">
                      <a:alpha val="43137"/>
                    </a:srgbClr>
                  </a:outerShdw>
                </a:effectLst>
              </a:rPr>
              <a:t>Сквалан не является комедогенным и подходит для использования на всех типах кожи.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1" descr="devushki--unsort--lica--portrety-model-w-982158"/>
          <p:cNvPicPr>
            <a:picLocks noChangeAspect="1" noChangeArrowheads="1"/>
          </p:cNvPicPr>
          <p:nvPr/>
        </p:nvPicPr>
        <p:blipFill>
          <a:blip r:embed="rId2">
            <a:lum bright="6000" contrast="-78000"/>
          </a:blip>
          <a:srcRect r="16667"/>
          <a:stretch>
            <a:fillRect/>
          </a:stretch>
        </p:blipFill>
        <p:spPr bwMode="auto">
          <a:xfrm>
            <a:off x="0" y="0"/>
            <a:ext cx="9144000" cy="6858000"/>
          </a:xfrm>
          <a:prstGeom prst="rect">
            <a:avLst/>
          </a:prstGeom>
          <a:noFill/>
          <a:ln w="9525">
            <a:noFill/>
            <a:miter lim="800000"/>
            <a:headEnd/>
            <a:tailEnd/>
          </a:ln>
        </p:spPr>
      </p:pic>
      <p:sp>
        <p:nvSpPr>
          <p:cNvPr id="150551" name="Rectangle 23"/>
          <p:cNvSpPr>
            <a:spLocks noGrp="1" noChangeArrowheads="1"/>
          </p:cNvSpPr>
          <p:nvPr>
            <p:ph type="body" idx="1"/>
          </p:nvPr>
        </p:nvSpPr>
        <p:spPr>
          <a:xfrm>
            <a:off x="457200" y="1219200"/>
            <a:ext cx="8229600" cy="4525963"/>
          </a:xfrm>
        </p:spPr>
        <p:txBody>
          <a:bodyPr/>
          <a:lstStyle/>
          <a:p>
            <a:pPr eaLnBrk="1" hangingPunct="1">
              <a:lnSpc>
                <a:spcPct val="80000"/>
              </a:lnSpc>
              <a:buFontTx/>
              <a:buNone/>
              <a:defRPr/>
            </a:pPr>
            <a:r>
              <a:rPr lang="ru-RU" altLang="ru-RU" sz="1700" b="1" dirty="0">
                <a:solidFill>
                  <a:schemeClr val="bg1"/>
                </a:solidFill>
              </a:rPr>
              <a:t>      </a:t>
            </a:r>
            <a:r>
              <a:rPr lang="en-US" altLang="ru-RU" sz="1700" b="1" dirty="0" smtClean="0">
                <a:solidFill>
                  <a:schemeClr val="bg1"/>
                </a:solidFill>
              </a:rPr>
              <a:t> </a:t>
            </a:r>
            <a:r>
              <a:rPr lang="ru-RU" altLang="ru-RU" sz="1800" b="1" dirty="0" smtClean="0">
                <a:solidFill>
                  <a:schemeClr val="bg1"/>
                </a:solidFill>
                <a:effectLst>
                  <a:outerShdw blurRad="38100" dist="38100" dir="2700000" algn="tl">
                    <a:srgbClr val="000000">
                      <a:alpha val="43137"/>
                    </a:srgbClr>
                  </a:outerShdw>
                </a:effectLst>
              </a:rPr>
              <a:t>Косметический </a:t>
            </a:r>
            <a:r>
              <a:rPr lang="ru-RU" altLang="ru-RU" sz="1800" b="1" dirty="0">
                <a:solidFill>
                  <a:schemeClr val="bg1"/>
                </a:solidFill>
                <a:effectLst>
                  <a:outerShdw blurRad="38100" dist="38100" dir="2700000" algn="tl">
                    <a:srgbClr val="000000">
                      <a:alpha val="43137"/>
                    </a:srgbClr>
                  </a:outerShdw>
                </a:effectLst>
              </a:rPr>
              <a:t>актив, созданный во Франции с помощью современных биотехнологий на основе морских компонентов - раковин устриц и осадков с морского дна с высоким содержанием полезных микроэлементов: меди, марганца, цинка, кобальта; макроэлементов: магния, кальция и других, полезных коже минералов.  </a:t>
            </a:r>
          </a:p>
          <a:p>
            <a:pPr eaLnBrk="1" hangingPunct="1">
              <a:lnSpc>
                <a:spcPct val="80000"/>
              </a:lnSpc>
              <a:defRPr/>
            </a:pPr>
            <a:endParaRPr lang="ru-RU" altLang="ru-RU" sz="18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en-US" altLang="ru-RU" sz="1800" b="1" dirty="0" smtClean="0">
                <a:solidFill>
                  <a:schemeClr val="bg1"/>
                </a:solidFill>
                <a:effectLst>
                  <a:outerShdw blurRad="38100" dist="38100" dir="2700000" algn="tl">
                    <a:srgbClr val="000000">
                      <a:alpha val="43137"/>
                    </a:srgbClr>
                  </a:outerShdw>
                </a:effectLst>
              </a:rPr>
              <a:t> </a:t>
            </a:r>
            <a:r>
              <a:rPr lang="ru-RU" altLang="ru-RU" sz="1800" b="1" dirty="0" smtClean="0">
                <a:solidFill>
                  <a:schemeClr val="bg1"/>
                </a:solidFill>
                <a:effectLst>
                  <a:outerShdw blurRad="38100" dist="38100" dir="2700000" algn="tl">
                    <a:srgbClr val="000000">
                      <a:alpha val="43137"/>
                    </a:srgbClr>
                  </a:outerShdw>
                </a:effectLst>
              </a:rPr>
              <a:t>Благотворно </a:t>
            </a:r>
            <a:r>
              <a:rPr lang="ru-RU" altLang="ru-RU" sz="1800" b="1" dirty="0">
                <a:solidFill>
                  <a:schemeClr val="bg1"/>
                </a:solidFill>
                <a:effectLst>
                  <a:outerShdw blurRad="38100" dist="38100" dir="2700000" algn="tl">
                    <a:srgbClr val="000000">
                      <a:alpha val="43137"/>
                    </a:srgbClr>
                  </a:outerShdw>
                </a:effectLst>
              </a:rPr>
              <a:t>влияет на жизнедеятельность кожных клеток, внутрикожные процессы обмена и синтеза, а также значительно оздоравливает кожные покровы. </a:t>
            </a:r>
          </a:p>
          <a:p>
            <a:pPr eaLnBrk="1" hangingPunct="1">
              <a:lnSpc>
                <a:spcPct val="80000"/>
              </a:lnSpc>
              <a:defRPr/>
            </a:pPr>
            <a:endParaRPr lang="ru-RU" altLang="ru-RU" sz="18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en-US" altLang="ru-RU" sz="1800" b="1" dirty="0" smtClean="0">
                <a:solidFill>
                  <a:schemeClr val="bg1"/>
                </a:solidFill>
                <a:effectLst>
                  <a:outerShdw blurRad="38100" dist="38100" dir="2700000" algn="tl">
                    <a:srgbClr val="000000">
                      <a:alpha val="43137"/>
                    </a:srgbClr>
                  </a:outerShdw>
                </a:effectLst>
              </a:rPr>
              <a:t> </a:t>
            </a:r>
            <a:r>
              <a:rPr lang="ru-RU" altLang="ru-RU" sz="1800" b="1" dirty="0" smtClean="0">
                <a:solidFill>
                  <a:schemeClr val="bg1"/>
                </a:solidFill>
                <a:effectLst>
                  <a:outerShdw blurRad="38100" dist="38100" dir="2700000" algn="tl">
                    <a:srgbClr val="000000">
                      <a:alpha val="43137"/>
                    </a:srgbClr>
                  </a:outerShdw>
                </a:effectLst>
              </a:rPr>
              <a:t>Минеральные </a:t>
            </a:r>
            <a:r>
              <a:rPr lang="ru-RU" altLang="ru-RU" sz="1800" b="1" dirty="0">
                <a:solidFill>
                  <a:schemeClr val="bg1"/>
                </a:solidFill>
                <a:effectLst>
                  <a:outerShdw blurRad="38100" dist="38100" dir="2700000" algn="tl">
                    <a:srgbClr val="000000">
                      <a:alpha val="43137"/>
                    </a:srgbClr>
                  </a:outerShdw>
                </a:effectLst>
              </a:rPr>
              <a:t>соли олигоциана способствуют активизации фибробластов, которые задействованы в производстве эластина и коллагена. </a:t>
            </a:r>
          </a:p>
          <a:p>
            <a:pPr eaLnBrk="1" hangingPunct="1">
              <a:lnSpc>
                <a:spcPct val="80000"/>
              </a:lnSpc>
              <a:defRPr/>
            </a:pPr>
            <a:endParaRPr lang="ru-RU" altLang="ru-RU" sz="18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en-US" altLang="ru-RU" sz="1800" b="1" dirty="0" smtClean="0">
                <a:solidFill>
                  <a:schemeClr val="bg1"/>
                </a:solidFill>
                <a:effectLst>
                  <a:outerShdw blurRad="38100" dist="38100" dir="2700000" algn="tl">
                    <a:srgbClr val="000000">
                      <a:alpha val="43137"/>
                    </a:srgbClr>
                  </a:outerShdw>
                </a:effectLst>
              </a:rPr>
              <a:t> </a:t>
            </a:r>
            <a:r>
              <a:rPr lang="ru-RU" altLang="ru-RU" sz="1800" b="1" dirty="0" smtClean="0">
                <a:solidFill>
                  <a:schemeClr val="bg1"/>
                </a:solidFill>
                <a:effectLst>
                  <a:outerShdw blurRad="38100" dist="38100" dir="2700000" algn="tl">
                    <a:srgbClr val="000000">
                      <a:alpha val="43137"/>
                    </a:srgbClr>
                  </a:outerShdw>
                </a:effectLst>
              </a:rPr>
              <a:t>Использование </a:t>
            </a:r>
            <a:r>
              <a:rPr lang="ru-RU" altLang="ru-RU" sz="1800" b="1" dirty="0">
                <a:solidFill>
                  <a:schemeClr val="bg1"/>
                </a:solidFill>
                <a:effectLst>
                  <a:outerShdw blurRad="38100" dist="38100" dir="2700000" algn="tl">
                    <a:srgbClr val="000000">
                      <a:alpha val="43137"/>
                    </a:srgbClr>
                  </a:outerShdw>
                </a:effectLst>
              </a:rPr>
              <a:t>крема с этим активом позволяет противостоять процессам старения кожи и улучшить её защитные свойства, кровоток и трофику тканей, способствуют восстановлению поврежденных участков кожных покровов, повышает упругость кожи и разглаживают мелкие морщинки. </a:t>
            </a:r>
          </a:p>
          <a:p>
            <a:pPr eaLnBrk="1" hangingPunct="1">
              <a:lnSpc>
                <a:spcPct val="80000"/>
              </a:lnSpc>
              <a:defRPr/>
            </a:pPr>
            <a:endParaRPr lang="ru-RU" altLang="ru-RU" sz="18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en-US" altLang="ru-RU" sz="1800" b="1" dirty="0" smtClean="0">
                <a:solidFill>
                  <a:schemeClr val="bg1"/>
                </a:solidFill>
                <a:effectLst>
                  <a:outerShdw blurRad="38100" dist="38100" dir="2700000" algn="tl">
                    <a:srgbClr val="000000">
                      <a:alpha val="43137"/>
                    </a:srgbClr>
                  </a:outerShdw>
                </a:effectLst>
              </a:rPr>
              <a:t> </a:t>
            </a:r>
            <a:r>
              <a:rPr lang="ru-RU" altLang="ru-RU" sz="1800" b="1" dirty="0" smtClean="0">
                <a:solidFill>
                  <a:schemeClr val="bg1"/>
                </a:solidFill>
                <a:effectLst>
                  <a:outerShdw blurRad="38100" dist="38100" dir="2700000" algn="tl">
                    <a:srgbClr val="000000">
                      <a:alpha val="43137"/>
                    </a:srgbClr>
                  </a:outerShdw>
                </a:effectLst>
              </a:rPr>
              <a:t>Кожа </a:t>
            </a:r>
            <a:r>
              <a:rPr lang="ru-RU" altLang="ru-RU" sz="1800" b="1" dirty="0">
                <a:solidFill>
                  <a:schemeClr val="bg1"/>
                </a:solidFill>
                <a:effectLst>
                  <a:outerShdw blurRad="38100" dist="38100" dir="2700000" algn="tl">
                    <a:srgbClr val="000000">
                      <a:alpha val="43137"/>
                    </a:srgbClr>
                  </a:outerShdw>
                </a:effectLst>
              </a:rPr>
              <a:t>увлажняется и приобретает молодой ухоженный вид. </a:t>
            </a:r>
          </a:p>
          <a:p>
            <a:pPr eaLnBrk="1" hangingPunct="1">
              <a:lnSpc>
                <a:spcPct val="80000"/>
              </a:lnSpc>
              <a:defRPr/>
            </a:pPr>
            <a:endParaRPr lang="ru-RU" altLang="ru-RU" sz="1700" b="1" dirty="0">
              <a:solidFill>
                <a:schemeClr val="bg1"/>
              </a:solidFill>
              <a:effectLst>
                <a:outerShdw blurRad="38100" dist="38100" dir="2700000" algn="tl">
                  <a:srgbClr val="000000">
                    <a:alpha val="43137"/>
                  </a:srgbClr>
                </a:outerShdw>
              </a:effectLst>
            </a:endParaRPr>
          </a:p>
        </p:txBody>
      </p:sp>
      <p:sp>
        <p:nvSpPr>
          <p:cNvPr id="150553" name="Rectangle 25"/>
          <p:cNvSpPr>
            <a:spLocks noGrp="1" noChangeArrowheads="1"/>
          </p:cNvSpPr>
          <p:nvPr>
            <p:ph type="title"/>
          </p:nvPr>
        </p:nvSpPr>
        <p:spPr>
          <a:xfrm>
            <a:off x="457200" y="0"/>
            <a:ext cx="8229600" cy="1143000"/>
          </a:xfrm>
        </p:spPr>
        <p:txBody>
          <a:bodyPr/>
          <a:lstStyle/>
          <a:p>
            <a:pPr eaLnBrk="1" hangingPunct="1">
              <a:defRPr/>
            </a:pPr>
            <a:r>
              <a:rPr lang="ru-RU" altLang="ru-RU" sz="4000" dirty="0">
                <a:solidFill>
                  <a:schemeClr val="bg1"/>
                </a:solidFill>
                <a:effectLst>
                  <a:outerShdw blurRad="38100" dist="38100" dir="2700000" algn="tl">
                    <a:srgbClr val="000000">
                      <a:alpha val="43137"/>
                    </a:srgbClr>
                  </a:outerShdw>
                </a:effectLst>
              </a:rPr>
              <a:t>Олигоциан</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581400" y="4114800"/>
            <a:ext cx="5562600" cy="2209800"/>
          </a:xfrm>
          <a:solidFill>
            <a:srgbClr val="FFC8E6"/>
          </a:solidFill>
        </p:spPr>
        <p:txBody>
          <a:bodyPr/>
          <a:lstStyle/>
          <a:p>
            <a:pPr algn="l" eaLnBrk="1" hangingPunct="1"/>
            <a:r>
              <a:rPr lang="ru-RU" altLang="ru-RU" sz="2600" b="1" dirty="0" smtClean="0">
                <a:solidFill>
                  <a:srgbClr val="DE0099"/>
                </a:solidFill>
                <a:ea typeface="Yu Gothic UI" pitchFamily="34" charset="-128"/>
              </a:rPr>
              <a:t>Восстанавливающий крем</a:t>
            </a:r>
            <a:r>
              <a:rPr lang="en-US" altLang="ru-RU" sz="1800" b="1" dirty="0" smtClean="0">
                <a:solidFill>
                  <a:srgbClr val="D60093"/>
                </a:solidFill>
                <a:ea typeface="Yu Gothic UI" pitchFamily="34" charset="-128"/>
              </a:rPr>
              <a:t>    </a:t>
            </a:r>
            <a:r>
              <a:rPr lang="ru-RU" altLang="ru-RU" sz="1800" b="1" dirty="0" smtClean="0">
                <a:solidFill>
                  <a:srgbClr val="95664D"/>
                </a:solidFill>
                <a:ea typeface="Yu Gothic UI" pitchFamily="34" charset="-128"/>
              </a:rPr>
              <a:t/>
            </a:r>
            <a:br>
              <a:rPr lang="ru-RU" altLang="ru-RU" sz="1800" b="1" dirty="0" smtClean="0">
                <a:solidFill>
                  <a:srgbClr val="95664D"/>
                </a:solidFill>
                <a:ea typeface="Yu Gothic UI" pitchFamily="34" charset="-128"/>
              </a:rPr>
            </a:br>
            <a:r>
              <a:rPr lang="ru-RU" altLang="ru-RU" sz="1700" b="1" dirty="0" smtClean="0">
                <a:solidFill>
                  <a:srgbClr val="95664D"/>
                </a:solidFill>
                <a:ea typeface="Yu Gothic UI" pitchFamily="34" charset="-128"/>
              </a:rPr>
              <a:t>наличие в креме крымской розовой соли и устричного олигоциана обуславливает наличие в его составе богатейшего комплекса природных минеральных элементов, так необходимых нашей кожи для восстановления её молодости, красоты и ухоженности.</a:t>
            </a:r>
          </a:p>
        </p:txBody>
      </p:sp>
      <p:sp>
        <p:nvSpPr>
          <p:cNvPr id="52226" name="Rectangle 3"/>
          <p:cNvSpPr>
            <a:spLocks noGrp="1" noChangeArrowheads="1"/>
          </p:cNvSpPr>
          <p:nvPr>
            <p:ph type="body" idx="1"/>
          </p:nvPr>
        </p:nvSpPr>
        <p:spPr>
          <a:xfrm>
            <a:off x="0" y="609600"/>
            <a:ext cx="5410200" cy="2133600"/>
          </a:xfrm>
          <a:solidFill>
            <a:srgbClr val="FFC8E6"/>
          </a:solidFill>
        </p:spPr>
        <p:txBody>
          <a:bodyPr/>
          <a:lstStyle/>
          <a:p>
            <a:pPr marL="90488" indent="0" eaLnBrk="1" hangingPunct="1">
              <a:lnSpc>
                <a:spcPct val="90000"/>
              </a:lnSpc>
              <a:buFontTx/>
              <a:buNone/>
            </a:pPr>
            <a:r>
              <a:rPr lang="ru-RU" altLang="ru-RU" sz="2800" b="1" dirty="0" smtClean="0">
                <a:solidFill>
                  <a:srgbClr val="DE0099"/>
                </a:solidFill>
                <a:ea typeface="Yu Gothic UI" pitchFamily="34" charset="-128"/>
              </a:rPr>
              <a:t>Антивозрастной крем</a:t>
            </a:r>
            <a:endParaRPr lang="en-US" altLang="ru-RU" sz="2800" b="1" dirty="0" smtClean="0">
              <a:solidFill>
                <a:srgbClr val="DE0099"/>
              </a:solidFill>
              <a:ea typeface="Yu Gothic UI" pitchFamily="34" charset="-128"/>
            </a:endParaRPr>
          </a:p>
          <a:p>
            <a:pPr marL="90488" indent="0" eaLnBrk="1" hangingPunct="1">
              <a:lnSpc>
                <a:spcPct val="90000"/>
              </a:lnSpc>
              <a:spcBef>
                <a:spcPct val="0"/>
              </a:spcBef>
              <a:buFontTx/>
              <a:buNone/>
            </a:pPr>
            <a:r>
              <a:rPr lang="ru-RU" altLang="ru-RU" sz="2000" b="1" dirty="0" smtClean="0">
                <a:solidFill>
                  <a:srgbClr val="95664D"/>
                </a:solidFill>
                <a:ea typeface="Yu Gothic UI" pitchFamily="34" charset="-128"/>
              </a:rPr>
              <a:t>наличие в креме алоэ вера в сочетании с крымской морской розовой солью, комплексом витаминов и масла из виноградных косточек предотвращает преждевременное старение и позволяет выглядеть моложе.</a:t>
            </a:r>
            <a:r>
              <a:rPr lang="ru-RU" altLang="ru-RU" sz="2000" dirty="0" smtClean="0">
                <a:solidFill>
                  <a:srgbClr val="95664D"/>
                </a:solidFill>
                <a:ea typeface="Yu Gothic UI" pitchFamily="34" charset="-128"/>
              </a:rPr>
              <a:t> </a:t>
            </a:r>
          </a:p>
        </p:txBody>
      </p:sp>
      <p:sp>
        <p:nvSpPr>
          <p:cNvPr id="52229" name="Line 6"/>
          <p:cNvSpPr>
            <a:spLocks noChangeShapeType="1"/>
          </p:cNvSpPr>
          <p:nvPr/>
        </p:nvSpPr>
        <p:spPr bwMode="auto">
          <a:xfrm>
            <a:off x="0" y="533400"/>
            <a:ext cx="5410200" cy="0"/>
          </a:xfrm>
          <a:prstGeom prst="line">
            <a:avLst/>
          </a:prstGeom>
          <a:noFill/>
          <a:ln w="76200">
            <a:solidFill>
              <a:srgbClr val="FF9999"/>
            </a:solidFill>
            <a:round/>
            <a:headEnd/>
            <a:tailEnd/>
          </a:ln>
        </p:spPr>
        <p:txBody>
          <a:bodyPr/>
          <a:lstStyle/>
          <a:p>
            <a:endParaRPr lang="ru-RU"/>
          </a:p>
        </p:txBody>
      </p:sp>
      <p:sp>
        <p:nvSpPr>
          <p:cNvPr id="52230" name="Line 7"/>
          <p:cNvSpPr>
            <a:spLocks noChangeShapeType="1"/>
          </p:cNvSpPr>
          <p:nvPr/>
        </p:nvSpPr>
        <p:spPr bwMode="auto">
          <a:xfrm>
            <a:off x="0" y="2819400"/>
            <a:ext cx="5410200" cy="0"/>
          </a:xfrm>
          <a:prstGeom prst="line">
            <a:avLst/>
          </a:prstGeom>
          <a:noFill/>
          <a:ln w="76200">
            <a:solidFill>
              <a:srgbClr val="B5886F"/>
            </a:solidFill>
            <a:round/>
            <a:headEnd/>
            <a:tailEnd/>
          </a:ln>
        </p:spPr>
        <p:txBody>
          <a:bodyPr/>
          <a:lstStyle/>
          <a:p>
            <a:endParaRPr lang="ru-RU"/>
          </a:p>
        </p:txBody>
      </p:sp>
      <p:sp>
        <p:nvSpPr>
          <p:cNvPr id="52231" name="Line 8"/>
          <p:cNvSpPr>
            <a:spLocks noChangeShapeType="1"/>
          </p:cNvSpPr>
          <p:nvPr/>
        </p:nvSpPr>
        <p:spPr bwMode="auto">
          <a:xfrm>
            <a:off x="3581400" y="6400800"/>
            <a:ext cx="5562600" cy="0"/>
          </a:xfrm>
          <a:prstGeom prst="line">
            <a:avLst/>
          </a:prstGeom>
          <a:noFill/>
          <a:ln w="76200">
            <a:solidFill>
              <a:srgbClr val="B5886F"/>
            </a:solidFill>
            <a:round/>
            <a:headEnd/>
            <a:tailEnd/>
          </a:ln>
        </p:spPr>
        <p:txBody>
          <a:bodyPr/>
          <a:lstStyle/>
          <a:p>
            <a:endParaRPr lang="ru-RU"/>
          </a:p>
        </p:txBody>
      </p:sp>
      <p:sp>
        <p:nvSpPr>
          <p:cNvPr id="52232" name="Line 10"/>
          <p:cNvSpPr>
            <a:spLocks noChangeShapeType="1"/>
          </p:cNvSpPr>
          <p:nvPr/>
        </p:nvSpPr>
        <p:spPr bwMode="auto">
          <a:xfrm>
            <a:off x="3581400" y="4038600"/>
            <a:ext cx="5562600" cy="0"/>
          </a:xfrm>
          <a:prstGeom prst="line">
            <a:avLst/>
          </a:prstGeom>
          <a:noFill/>
          <a:ln w="76200">
            <a:solidFill>
              <a:srgbClr val="FF9999"/>
            </a:solidFill>
            <a:round/>
            <a:headEnd/>
            <a:tailEnd/>
          </a:ln>
        </p:spPr>
        <p:txBody>
          <a:bodyPr/>
          <a:lstStyle/>
          <a:p>
            <a:endParaRPr lang="ru-RU"/>
          </a:p>
        </p:txBody>
      </p:sp>
      <p:pic>
        <p:nvPicPr>
          <p:cNvPr id="7170" name="Picture 2" descr="C:\Users\-\Desktop\Для WB\Морская-розовая-соль-антивозрастной-крем.png"/>
          <p:cNvPicPr>
            <a:picLocks noChangeAspect="1" noChangeArrowheads="1"/>
          </p:cNvPicPr>
          <p:nvPr/>
        </p:nvPicPr>
        <p:blipFill>
          <a:blip r:embed="rId2"/>
          <a:srcRect l="8519" t="18889" r="7037" b="10000"/>
          <a:stretch>
            <a:fillRect/>
          </a:stretch>
        </p:blipFill>
        <p:spPr bwMode="auto">
          <a:xfrm>
            <a:off x="5638800" y="304800"/>
            <a:ext cx="3276600" cy="3678989"/>
          </a:xfrm>
          <a:prstGeom prst="rect">
            <a:avLst/>
          </a:prstGeom>
          <a:noFill/>
        </p:spPr>
      </p:pic>
      <p:pic>
        <p:nvPicPr>
          <p:cNvPr id="7171" name="Picture 3" descr="C:\Users\-\Desktop\Для WB\Морская-розовая-соль-Восстанавливающий-крем.png"/>
          <p:cNvPicPr>
            <a:picLocks noChangeAspect="1" noChangeArrowheads="1"/>
          </p:cNvPicPr>
          <p:nvPr/>
        </p:nvPicPr>
        <p:blipFill>
          <a:blip r:embed="rId3"/>
          <a:srcRect l="17407" t="26667" r="17407" b="21111"/>
          <a:stretch>
            <a:fillRect/>
          </a:stretch>
        </p:blipFill>
        <p:spPr bwMode="auto">
          <a:xfrm>
            <a:off x="152400" y="3200400"/>
            <a:ext cx="3281464" cy="3505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0A9A8"/>
            </a:gs>
            <a:gs pos="50000">
              <a:schemeClr val="bg1"/>
            </a:gs>
            <a:gs pos="100000">
              <a:srgbClr val="D0A9A8"/>
            </a:gs>
          </a:gsLst>
          <a:lin ang="5400000" scaled="1"/>
        </a:gradFill>
        <a:effectLst/>
      </p:bgPr>
    </p:bg>
    <p:spTree>
      <p:nvGrpSpPr>
        <p:cNvPr id="1" name=""/>
        <p:cNvGrpSpPr/>
        <p:nvPr/>
      </p:nvGrpSpPr>
      <p:grpSpPr>
        <a:xfrm>
          <a:off x="0" y="0"/>
          <a:ext cx="0" cy="0"/>
          <a:chOff x="0" y="0"/>
          <a:chExt cx="0" cy="0"/>
        </a:xfrm>
      </p:grpSpPr>
      <p:pic>
        <p:nvPicPr>
          <p:cNvPr id="53250" name="Picture 15" descr="devushka-derzhit-v-ruke-banku-s-kruglymi-zhyoltymi-kapsulami"/>
          <p:cNvPicPr>
            <a:picLocks noChangeAspect="1" noChangeArrowheads="1"/>
          </p:cNvPicPr>
          <p:nvPr/>
        </p:nvPicPr>
        <p:blipFill>
          <a:blip r:embed="rId2">
            <a:lum bright="-6000" contrast="-30000"/>
          </a:blip>
          <a:srcRect/>
          <a:stretch>
            <a:fillRect/>
          </a:stretch>
        </p:blipFill>
        <p:spPr bwMode="auto">
          <a:xfrm>
            <a:off x="0" y="747713"/>
            <a:ext cx="9144000" cy="6110287"/>
          </a:xfrm>
          <a:prstGeom prst="rect">
            <a:avLst/>
          </a:prstGeom>
          <a:noFill/>
          <a:ln w="9525">
            <a:noFill/>
            <a:miter lim="800000"/>
            <a:headEnd/>
            <a:tailEnd/>
          </a:ln>
        </p:spPr>
      </p:pic>
      <p:sp>
        <p:nvSpPr>
          <p:cNvPr id="47121" name="Rectangle 17"/>
          <p:cNvSpPr>
            <a:spLocks noChangeArrowheads="1"/>
          </p:cNvSpPr>
          <p:nvPr/>
        </p:nvSpPr>
        <p:spPr bwMode="auto">
          <a:xfrm>
            <a:off x="304800" y="2819400"/>
            <a:ext cx="8229600" cy="2895600"/>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defRPr/>
            </a:pPr>
            <a:r>
              <a:rPr lang="ru-RU" altLang="ru-RU" sz="2800" dirty="0">
                <a:solidFill>
                  <a:schemeClr val="bg1"/>
                </a:solidFill>
                <a:effectLst>
                  <a:outerShdw blurRad="38100" dist="38100" dir="2700000" algn="tl">
                    <a:srgbClr val="000000">
                      <a:alpha val="43137"/>
                    </a:srgbClr>
                  </a:outerShdw>
                </a:effectLst>
              </a:rPr>
              <a:t>Кальция цитрат «Устричный»</a:t>
            </a:r>
          </a:p>
          <a:p>
            <a:pPr>
              <a:buFontTx/>
              <a:buNone/>
              <a:defRPr/>
            </a:pPr>
            <a:endParaRPr lang="ru-RU" altLang="ru-RU" sz="2800" dirty="0">
              <a:solidFill>
                <a:schemeClr val="bg1"/>
              </a:solidFill>
              <a:effectLst>
                <a:outerShdw blurRad="38100" dist="38100" dir="2700000" algn="tl">
                  <a:srgbClr val="000000">
                    <a:alpha val="43137"/>
                  </a:srgbClr>
                </a:outerShdw>
              </a:effectLst>
            </a:endParaRPr>
          </a:p>
          <a:p>
            <a:pPr>
              <a:defRPr/>
            </a:pPr>
            <a:r>
              <a:rPr lang="ru-RU" altLang="ru-RU" sz="2800" dirty="0">
                <a:solidFill>
                  <a:schemeClr val="bg1"/>
                </a:solidFill>
                <a:effectLst>
                  <a:outerShdw blurRad="38100" dist="38100" dir="2700000" algn="tl">
                    <a:srgbClr val="000000">
                      <a:alpha val="43137"/>
                    </a:srgbClr>
                  </a:outerShdw>
                </a:effectLst>
              </a:rPr>
              <a:t>Кальция цитрат «Крымский»</a:t>
            </a:r>
          </a:p>
          <a:p>
            <a:pPr>
              <a:buFontTx/>
              <a:buNone/>
              <a:defRPr/>
            </a:pPr>
            <a:endParaRPr lang="ru-RU" altLang="ru-RU" sz="2800" dirty="0">
              <a:solidFill>
                <a:schemeClr val="bg1"/>
              </a:solidFill>
              <a:effectLst>
                <a:outerShdw blurRad="38100" dist="38100" dir="2700000" algn="tl">
                  <a:srgbClr val="000000">
                    <a:alpha val="43137"/>
                  </a:srgbClr>
                </a:outerShdw>
              </a:effectLst>
            </a:endParaRPr>
          </a:p>
          <a:p>
            <a:pPr>
              <a:defRPr/>
            </a:pPr>
            <a:r>
              <a:rPr lang="ru-RU" altLang="ru-RU" sz="2800" dirty="0">
                <a:solidFill>
                  <a:schemeClr val="bg1"/>
                </a:solidFill>
                <a:effectLst>
                  <a:outerShdw blurRad="38100" dist="38100" dir="2700000" algn="tl">
                    <a:srgbClr val="000000">
                      <a:alpha val="43137"/>
                    </a:srgbClr>
                  </a:outerShdw>
                </a:effectLst>
              </a:rPr>
              <a:t>Омега-3  «ПАНТИКА» </a:t>
            </a:r>
            <a:endParaRPr lang="en-US" altLang="ru-RU" sz="2800" dirty="0">
              <a:solidFill>
                <a:schemeClr val="bg1"/>
              </a:solidFill>
              <a:effectLst>
                <a:outerShdw blurRad="38100" dist="38100" dir="2700000" algn="tl">
                  <a:srgbClr val="000000">
                    <a:alpha val="43137"/>
                  </a:srgbClr>
                </a:outerShdw>
              </a:effectLst>
            </a:endParaRPr>
          </a:p>
          <a:p>
            <a:pPr>
              <a:defRPr/>
            </a:pPr>
            <a:endParaRPr lang="en-US" altLang="ru-RU" sz="2800" dirty="0">
              <a:solidFill>
                <a:schemeClr val="bg1"/>
              </a:solidFill>
              <a:effectLst>
                <a:outerShdw blurRad="38100" dist="38100" dir="2700000" algn="tl">
                  <a:srgbClr val="000000">
                    <a:alpha val="43137"/>
                  </a:srgbClr>
                </a:outerShdw>
              </a:effectLst>
            </a:endParaRPr>
          </a:p>
          <a:p>
            <a:pPr>
              <a:defRPr/>
            </a:pPr>
            <a:r>
              <a:rPr lang="ru-RU" altLang="ru-RU" sz="2800" dirty="0">
                <a:solidFill>
                  <a:schemeClr val="bg1"/>
                </a:solidFill>
                <a:effectLst>
                  <a:outerShdw blurRad="38100" dist="38100" dir="2700000" algn="tl">
                    <a:srgbClr val="000000">
                      <a:alpha val="43137"/>
                    </a:srgbClr>
                  </a:outerShdw>
                </a:effectLst>
              </a:rPr>
              <a:t>Сиропы «Спирулекс»</a:t>
            </a:r>
          </a:p>
        </p:txBody>
      </p:sp>
      <p:pic>
        <p:nvPicPr>
          <p:cNvPr id="53252" name="Picture 19" descr="devushka-derzhit-v-ruke-banku-s-kruglymi-zhyoltymi-kapsulami"/>
          <p:cNvPicPr>
            <a:picLocks noChangeAspect="1" noChangeArrowheads="1"/>
          </p:cNvPicPr>
          <p:nvPr/>
        </p:nvPicPr>
        <p:blipFill>
          <a:blip r:embed="rId2"/>
          <a:srcRect b="96025"/>
          <a:stretch>
            <a:fillRect/>
          </a:stretch>
        </p:blipFill>
        <p:spPr bwMode="auto">
          <a:xfrm>
            <a:off x="0" y="533400"/>
            <a:ext cx="9144000" cy="242888"/>
          </a:xfrm>
          <a:prstGeom prst="rect">
            <a:avLst/>
          </a:prstGeom>
          <a:noFill/>
          <a:ln w="9525">
            <a:noFill/>
            <a:miter lim="800000"/>
            <a:headEnd/>
            <a:tailEnd/>
          </a:ln>
        </p:spPr>
      </p:pic>
      <p:pic>
        <p:nvPicPr>
          <p:cNvPr id="53253" name="Picture 21" descr="devushka-derzhit-v-ruke-banku-s-kruglymi-zhyoltymi-kapsulami"/>
          <p:cNvPicPr>
            <a:picLocks noChangeAspect="1" noChangeArrowheads="1"/>
          </p:cNvPicPr>
          <p:nvPr/>
        </p:nvPicPr>
        <p:blipFill>
          <a:blip r:embed="rId2"/>
          <a:srcRect b="96025"/>
          <a:stretch>
            <a:fillRect/>
          </a:stretch>
        </p:blipFill>
        <p:spPr bwMode="auto">
          <a:xfrm>
            <a:off x="0" y="304800"/>
            <a:ext cx="9144000" cy="242888"/>
          </a:xfrm>
          <a:prstGeom prst="rect">
            <a:avLst/>
          </a:prstGeom>
          <a:noFill/>
          <a:ln w="9525">
            <a:noFill/>
            <a:miter lim="800000"/>
            <a:headEnd/>
            <a:tailEnd/>
          </a:ln>
        </p:spPr>
      </p:pic>
      <p:pic>
        <p:nvPicPr>
          <p:cNvPr id="53254" name="Picture 22" descr="devushka-derzhit-v-ruke-banku-s-kruglymi-zhyoltymi-kapsulami"/>
          <p:cNvPicPr>
            <a:picLocks noChangeAspect="1" noChangeArrowheads="1"/>
          </p:cNvPicPr>
          <p:nvPr/>
        </p:nvPicPr>
        <p:blipFill>
          <a:blip r:embed="rId2">
            <a:lum bright="-6000" contrast="-30000"/>
          </a:blip>
          <a:srcRect b="96025"/>
          <a:stretch>
            <a:fillRect/>
          </a:stretch>
        </p:blipFill>
        <p:spPr bwMode="auto">
          <a:xfrm>
            <a:off x="0" y="0"/>
            <a:ext cx="9144000" cy="838200"/>
          </a:xfrm>
          <a:prstGeom prst="rect">
            <a:avLst/>
          </a:prstGeom>
          <a:noFill/>
          <a:ln w="9525">
            <a:noFill/>
            <a:miter lim="800000"/>
            <a:headEnd/>
            <a:tailEnd/>
          </a:ln>
        </p:spPr>
      </p:pic>
      <p:sp>
        <p:nvSpPr>
          <p:cNvPr id="47127" name="Rectangle 23"/>
          <p:cNvSpPr>
            <a:spLocks noChangeArrowheads="1"/>
          </p:cNvSpPr>
          <p:nvPr/>
        </p:nvSpPr>
        <p:spPr bwMode="auto">
          <a:xfrm>
            <a:off x="533400" y="914400"/>
            <a:ext cx="8229600" cy="11430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4400">
                <a:solidFill>
                  <a:schemeClr val="tx2"/>
                </a:solidFill>
                <a:latin typeface="Arial" panose="020B0604020202020204" pitchFamily="34" charset="0"/>
                <a:cs typeface="Arial" panose="020B0604020202020204" pitchFamily="34" charset="0"/>
              </a:defRPr>
            </a:lvl1pPr>
            <a:lvl2pPr>
              <a:defRPr sz="4400">
                <a:solidFill>
                  <a:schemeClr val="tx2"/>
                </a:solidFill>
                <a:latin typeface="Arial" panose="020B0604020202020204" pitchFamily="34" charset="0"/>
                <a:cs typeface="Arial" panose="020B0604020202020204" pitchFamily="34" charset="0"/>
              </a:defRPr>
            </a:lvl2pPr>
            <a:lvl3pPr>
              <a:defRPr sz="4400">
                <a:solidFill>
                  <a:schemeClr val="tx2"/>
                </a:solidFill>
                <a:latin typeface="Arial" panose="020B0604020202020204" pitchFamily="34" charset="0"/>
                <a:cs typeface="Arial" panose="020B0604020202020204" pitchFamily="34" charset="0"/>
              </a:defRPr>
            </a:lvl3pPr>
            <a:lvl4pPr>
              <a:defRPr sz="4400">
                <a:solidFill>
                  <a:schemeClr val="tx2"/>
                </a:solidFill>
                <a:latin typeface="Arial" panose="020B0604020202020204" pitchFamily="34" charset="0"/>
                <a:cs typeface="Arial" panose="020B0604020202020204" pitchFamily="34" charset="0"/>
              </a:defRPr>
            </a:lvl4pPr>
            <a:lvl5pP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ctr">
              <a:defRPr/>
            </a:pPr>
            <a:r>
              <a:rPr lang="ru-RU" altLang="ru-RU" sz="4000" dirty="0">
                <a:solidFill>
                  <a:schemeClr val="bg1"/>
                </a:solidFill>
                <a:effectLst>
                  <a:outerShdw blurRad="38100" dist="38100" dir="2700000" algn="tl">
                    <a:srgbClr val="000000">
                      <a:alpha val="43137"/>
                    </a:srgbClr>
                  </a:outerShdw>
                </a:effectLst>
              </a:rPr>
              <a:t>Также, наша компания является производителем продуктов для здоровья:</a:t>
            </a:r>
            <a:br>
              <a:rPr lang="ru-RU" altLang="ru-RU" sz="4000" dirty="0">
                <a:solidFill>
                  <a:schemeClr val="bg1"/>
                </a:solidFill>
                <a:effectLst>
                  <a:outerShdw blurRad="38100" dist="38100" dir="2700000" algn="tl">
                    <a:srgbClr val="000000">
                      <a:alpha val="43137"/>
                    </a:srgbClr>
                  </a:outerShdw>
                </a:effectLst>
              </a:rPr>
            </a:br>
            <a:endParaRPr lang="ru-RU" altLang="ru-RU"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endParaRPr lang="ru-RU" altLang="ru-RU" smtClean="0"/>
          </a:p>
        </p:txBody>
      </p:sp>
      <p:sp>
        <p:nvSpPr>
          <p:cNvPr id="54274" name="Rectangle 3"/>
          <p:cNvSpPr>
            <a:spLocks noGrp="1" noChangeArrowheads="1"/>
          </p:cNvSpPr>
          <p:nvPr>
            <p:ph type="body" idx="1"/>
          </p:nvPr>
        </p:nvSpPr>
        <p:spPr/>
        <p:txBody>
          <a:bodyPr/>
          <a:lstStyle/>
          <a:p>
            <a:pPr eaLnBrk="1" hangingPunct="1"/>
            <a:endParaRPr lang="ru-RU" altLang="ru-RU" smtClean="0"/>
          </a:p>
        </p:txBody>
      </p:sp>
      <p:pic>
        <p:nvPicPr>
          <p:cNvPr id="54275" name="Picture 5" descr="kalcii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0" y="1981200"/>
            <a:ext cx="6934200" cy="4648200"/>
          </a:xfrm>
          <a:prstGeom prst="rect">
            <a:avLst/>
          </a:prstGeom>
          <a:solidFill>
            <a:schemeClr val="accent2"/>
          </a:solidFill>
          <a:ln w="9525">
            <a:noFill/>
            <a:miter lim="800000"/>
            <a:headEnd/>
            <a:tailEnd/>
          </a:ln>
        </p:spPr>
        <p:txBody>
          <a:bodyPr/>
          <a:lstStyle/>
          <a:p>
            <a:pPr marL="88900">
              <a:spcBef>
                <a:spcPct val="20000"/>
              </a:spcBef>
            </a:pPr>
            <a:endParaRPr lang="ru-RU" altLang="ru-RU" sz="1400" b="1" dirty="0">
              <a:solidFill>
                <a:schemeClr val="bg1"/>
              </a:solidFill>
            </a:endParaRPr>
          </a:p>
          <a:p>
            <a:pPr marL="88900">
              <a:spcBef>
                <a:spcPct val="20000"/>
              </a:spcBef>
            </a:pPr>
            <a:r>
              <a:rPr lang="ru-RU" altLang="ru-RU" sz="1400" b="1" dirty="0">
                <a:solidFill>
                  <a:schemeClr val="bg1"/>
                </a:solidFill>
              </a:rPr>
              <a:t>Кальция цитрат «Устричный»</a:t>
            </a:r>
            <a:r>
              <a:rPr lang="ru-RU" altLang="ru-RU" sz="1400" dirty="0">
                <a:solidFill>
                  <a:schemeClr val="bg1"/>
                </a:solidFill>
              </a:rPr>
              <a:t> изготавливается в цитратной форме исключительно из очищенных створок крымских устриц. </a:t>
            </a:r>
            <a:r>
              <a:rPr lang="ru-RU" altLang="ru-RU" sz="1400" dirty="0" smtClean="0">
                <a:solidFill>
                  <a:schemeClr val="bg1"/>
                </a:solidFill>
              </a:rPr>
              <a:t>Преимущество  данного </a:t>
            </a:r>
            <a:r>
              <a:rPr lang="ru-RU" altLang="ru-RU" sz="1400" dirty="0">
                <a:solidFill>
                  <a:schemeClr val="bg1"/>
                </a:solidFill>
              </a:rPr>
              <a:t>вида кальция обусловлено наличием в нём богатого спектра микроэлементов, который откладывается в створках устриц при их жизнедеятельности. Устричный кальция цитрат хорошо растворим, и быстро всасывается из кишечника. По своим биологическим свойствам, усвояемости, цитратная форма кальция имеет существенные преимущества перед карбонатом и другими видами кальция. Цитрат кальция ощелачивает мочу, препятствуя образованию камней в почках, а также подавляет инфекцию при воспалениях мочевыводящих путей. Соли цитрата уменьшают количество оксалатов в моче. Кальций из цитрата усваивается вне зависимости от   приема пищи и кислотности желудочного сока, т.к. его растворение и   </a:t>
            </a:r>
            <a:r>
              <a:rPr lang="ru-RU" altLang="ru-RU" sz="1400" dirty="0" smtClean="0">
                <a:solidFill>
                  <a:schemeClr val="bg1"/>
                </a:solidFill>
              </a:rPr>
              <a:t> усвоение </a:t>
            </a:r>
            <a:r>
              <a:rPr lang="ru-RU" altLang="ru-RU" sz="1400" dirty="0">
                <a:solidFill>
                  <a:schemeClr val="bg1"/>
                </a:solidFill>
              </a:rPr>
              <a:t>не требует соляной кислоты. При пониженной желудочной </a:t>
            </a:r>
            <a:r>
              <a:rPr lang="ru-RU" altLang="ru-RU" sz="1400" dirty="0" smtClean="0">
                <a:solidFill>
                  <a:schemeClr val="bg1"/>
                </a:solidFill>
              </a:rPr>
              <a:t>секреции </a:t>
            </a:r>
            <a:r>
              <a:rPr lang="ru-RU" altLang="ru-RU" sz="1400" dirty="0">
                <a:solidFill>
                  <a:schemeClr val="bg1"/>
                </a:solidFill>
              </a:rPr>
              <a:t>из цитрата кальция в организм поступает в 10 раз больше </a:t>
            </a:r>
            <a:r>
              <a:rPr lang="ru-RU" altLang="ru-RU" sz="1400" dirty="0" smtClean="0">
                <a:solidFill>
                  <a:schemeClr val="bg1"/>
                </a:solidFill>
              </a:rPr>
              <a:t>кальция</a:t>
            </a:r>
            <a:r>
              <a:rPr lang="ru-RU" altLang="ru-RU" sz="1400" dirty="0">
                <a:solidFill>
                  <a:schemeClr val="bg1"/>
                </a:solidFill>
              </a:rPr>
              <a:t>, чем из карбоната.</a:t>
            </a:r>
            <a:endParaRPr lang="ru-RU" altLang="ru-RU" sz="1400" b="1" dirty="0">
              <a:solidFill>
                <a:schemeClr val="bg1"/>
              </a:solidFill>
            </a:endParaRPr>
          </a:p>
          <a:p>
            <a:pPr marL="88900">
              <a:spcBef>
                <a:spcPct val="20000"/>
              </a:spcBef>
            </a:pPr>
            <a:r>
              <a:rPr lang="ru-RU" altLang="ru-RU" sz="1400" b="1" dirty="0">
                <a:solidFill>
                  <a:schemeClr val="bg1"/>
                </a:solidFill>
              </a:rPr>
              <a:t>Витамин D3</a:t>
            </a:r>
            <a:r>
              <a:rPr lang="ru-RU" altLang="ru-RU" sz="1400" dirty="0">
                <a:solidFill>
                  <a:schemeClr val="bg1"/>
                </a:solidFill>
              </a:rPr>
              <a:t> улучшает всасывание кальция в кишечнике и усвоение его костной тканью. </a:t>
            </a:r>
          </a:p>
          <a:p>
            <a:pPr marL="88900">
              <a:spcBef>
                <a:spcPct val="20000"/>
              </a:spcBef>
            </a:pPr>
            <a:r>
              <a:rPr lang="ru-RU" altLang="ru-RU" sz="1400" b="1" dirty="0">
                <a:solidFill>
                  <a:schemeClr val="bg1"/>
                </a:solidFill>
              </a:rPr>
              <a:t>Способ употребления</a:t>
            </a:r>
            <a:r>
              <a:rPr lang="ru-RU" altLang="ru-RU" sz="1400" dirty="0">
                <a:solidFill>
                  <a:schemeClr val="bg1"/>
                </a:solidFill>
              </a:rPr>
              <a:t>: Взрослым по 1 табл. 2 раза в день во время еды. </a:t>
            </a:r>
            <a:r>
              <a:rPr lang="ru-RU" altLang="ru-RU" sz="1400" b="1" dirty="0">
                <a:solidFill>
                  <a:schemeClr val="bg1"/>
                </a:solidFill>
              </a:rPr>
              <a:t>Масса нетто: </a:t>
            </a:r>
            <a:r>
              <a:rPr lang="ru-RU" altLang="ru-RU" sz="1400" dirty="0">
                <a:solidFill>
                  <a:schemeClr val="bg1"/>
                </a:solidFill>
              </a:rPr>
              <a:t>120 таблеток по 500 мг</a:t>
            </a:r>
          </a:p>
        </p:txBody>
      </p:sp>
      <p:sp>
        <p:nvSpPr>
          <p:cNvPr id="55298" name="Line 5"/>
          <p:cNvSpPr>
            <a:spLocks noChangeShapeType="1"/>
          </p:cNvSpPr>
          <p:nvPr/>
        </p:nvSpPr>
        <p:spPr bwMode="auto">
          <a:xfrm>
            <a:off x="6858000" y="1981200"/>
            <a:ext cx="0" cy="464820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5299" name="Line 6"/>
          <p:cNvSpPr>
            <a:spLocks noChangeShapeType="1"/>
          </p:cNvSpPr>
          <p:nvPr/>
        </p:nvSpPr>
        <p:spPr bwMode="auto">
          <a:xfrm>
            <a:off x="0" y="6553200"/>
            <a:ext cx="6934200" cy="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5300" name="Line 7"/>
          <p:cNvSpPr>
            <a:spLocks noChangeShapeType="1"/>
          </p:cNvSpPr>
          <p:nvPr/>
        </p:nvSpPr>
        <p:spPr bwMode="auto">
          <a:xfrm>
            <a:off x="0" y="2057400"/>
            <a:ext cx="6934200" cy="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5301" name="Rectangle 8"/>
          <p:cNvSpPr>
            <a:spLocks noChangeArrowheads="1"/>
          </p:cNvSpPr>
          <p:nvPr/>
        </p:nvSpPr>
        <p:spPr bwMode="auto">
          <a:xfrm>
            <a:off x="152400" y="166688"/>
            <a:ext cx="3944938" cy="396875"/>
          </a:xfrm>
          <a:prstGeom prst="rect">
            <a:avLst/>
          </a:prstGeom>
          <a:noFill/>
          <a:ln w="9525">
            <a:noFill/>
            <a:miter lim="800000"/>
            <a:headEnd/>
            <a:tailEnd/>
          </a:ln>
        </p:spPr>
        <p:txBody>
          <a:bodyPr wrap="none">
            <a:spAutoFit/>
          </a:bodyPr>
          <a:lstStyle/>
          <a:p>
            <a:r>
              <a:rPr lang="ru-RU" altLang="ru-RU" sz="2000" b="1"/>
              <a:t>Кальция цитрат «Устричный»</a:t>
            </a:r>
          </a:p>
        </p:txBody>
      </p:sp>
      <p:sp>
        <p:nvSpPr>
          <p:cNvPr id="55302" name="Line 9"/>
          <p:cNvSpPr>
            <a:spLocks noChangeShapeType="1"/>
          </p:cNvSpPr>
          <p:nvPr/>
        </p:nvSpPr>
        <p:spPr bwMode="auto">
          <a:xfrm>
            <a:off x="4267200" y="228600"/>
            <a:ext cx="0" cy="1143000"/>
          </a:xfrm>
          <a:prstGeom prst="line">
            <a:avLst/>
          </a:prstGeom>
          <a:noFill/>
          <a:ln w="76200">
            <a:solidFill>
              <a:schemeClr val="accent2"/>
            </a:solidFill>
            <a:round/>
            <a:headEnd/>
            <a:tailEnd/>
          </a:ln>
        </p:spPr>
        <p:txBody>
          <a:bodyPr/>
          <a:lstStyle/>
          <a:p>
            <a:endParaRPr lang="ru-RU"/>
          </a:p>
        </p:txBody>
      </p:sp>
      <p:sp>
        <p:nvSpPr>
          <p:cNvPr id="55303" name="Line 11"/>
          <p:cNvSpPr>
            <a:spLocks noChangeShapeType="1"/>
          </p:cNvSpPr>
          <p:nvPr/>
        </p:nvSpPr>
        <p:spPr bwMode="auto">
          <a:xfrm>
            <a:off x="4191000" y="304800"/>
            <a:ext cx="0" cy="1143000"/>
          </a:xfrm>
          <a:prstGeom prst="line">
            <a:avLst/>
          </a:prstGeom>
          <a:noFill/>
          <a:ln w="76200">
            <a:solidFill>
              <a:srgbClr val="F79F47"/>
            </a:solidFill>
            <a:round/>
            <a:headEnd/>
            <a:tailEnd/>
          </a:ln>
        </p:spPr>
        <p:txBody>
          <a:bodyPr/>
          <a:lstStyle/>
          <a:p>
            <a:endParaRPr lang="ru-RU"/>
          </a:p>
        </p:txBody>
      </p:sp>
      <p:sp>
        <p:nvSpPr>
          <p:cNvPr id="55304" name="Rectangle 12"/>
          <p:cNvSpPr>
            <a:spLocks noChangeArrowheads="1"/>
          </p:cNvSpPr>
          <p:nvPr/>
        </p:nvSpPr>
        <p:spPr bwMode="auto">
          <a:xfrm>
            <a:off x="228600" y="547688"/>
            <a:ext cx="3733800" cy="366712"/>
          </a:xfrm>
          <a:prstGeom prst="rect">
            <a:avLst/>
          </a:prstGeom>
          <a:solidFill>
            <a:srgbClr val="1C69A8"/>
          </a:solidFill>
          <a:ln w="9525">
            <a:noFill/>
            <a:miter lim="800000"/>
            <a:headEnd/>
            <a:tailEnd/>
          </a:ln>
        </p:spPr>
        <p:txBody>
          <a:bodyPr wrap="square" anchor="ctr">
            <a:spAutoFit/>
          </a:bodyPr>
          <a:lstStyle/>
          <a:p>
            <a:r>
              <a:rPr lang="ru-RU" altLang="ru-RU" b="1">
                <a:solidFill>
                  <a:schemeClr val="bg1"/>
                </a:solidFill>
              </a:rPr>
              <a:t>обогащенный витамином</a:t>
            </a:r>
            <a:r>
              <a:rPr lang="ru-RU" altLang="ru-RU" b="1" i="1">
                <a:solidFill>
                  <a:schemeClr val="bg1"/>
                </a:solidFill>
              </a:rPr>
              <a:t> D3</a:t>
            </a:r>
            <a:r>
              <a:rPr lang="ru-RU" altLang="ru-RU"/>
              <a:t> </a:t>
            </a:r>
          </a:p>
        </p:txBody>
      </p:sp>
      <p:sp>
        <p:nvSpPr>
          <p:cNvPr id="55305" name="Rectangle 14"/>
          <p:cNvSpPr>
            <a:spLocks noChangeArrowheads="1"/>
          </p:cNvSpPr>
          <p:nvPr/>
        </p:nvSpPr>
        <p:spPr bwMode="auto">
          <a:xfrm>
            <a:off x="228600" y="1004888"/>
            <a:ext cx="3733800" cy="366712"/>
          </a:xfrm>
          <a:prstGeom prst="rect">
            <a:avLst/>
          </a:prstGeom>
          <a:solidFill>
            <a:srgbClr val="F79F47"/>
          </a:solidFill>
          <a:ln w="9525">
            <a:noFill/>
            <a:miter lim="800000"/>
            <a:headEnd/>
            <a:tailEnd/>
          </a:ln>
        </p:spPr>
        <p:txBody>
          <a:bodyPr wrap="square">
            <a:spAutoFit/>
          </a:bodyPr>
          <a:lstStyle/>
          <a:p>
            <a:r>
              <a:rPr lang="ru-RU" altLang="ru-RU" b="1" i="1">
                <a:solidFill>
                  <a:schemeClr val="bg1"/>
                </a:solidFill>
              </a:rPr>
              <a:t>в цитратной форме</a:t>
            </a:r>
            <a:endParaRPr lang="ru-RU" altLang="ru-RU" i="1"/>
          </a:p>
        </p:txBody>
      </p:sp>
      <p:sp>
        <p:nvSpPr>
          <p:cNvPr id="55306" name="Rectangle 17"/>
          <p:cNvSpPr>
            <a:spLocks noChangeArrowheads="1"/>
          </p:cNvSpPr>
          <p:nvPr/>
        </p:nvSpPr>
        <p:spPr bwMode="auto">
          <a:xfrm>
            <a:off x="4343400" y="890588"/>
            <a:ext cx="4648200" cy="581025"/>
          </a:xfrm>
          <a:prstGeom prst="rect">
            <a:avLst/>
          </a:prstGeom>
          <a:noFill/>
          <a:ln w="9525">
            <a:noFill/>
            <a:miter lim="800000"/>
            <a:headEnd/>
            <a:tailEnd/>
          </a:ln>
        </p:spPr>
        <p:txBody>
          <a:bodyPr anchor="ctr">
            <a:spAutoFit/>
          </a:bodyPr>
          <a:lstStyle/>
          <a:p>
            <a:r>
              <a:rPr lang="ru-RU" altLang="ru-RU" sz="1600" b="1"/>
              <a:t>Суточная доза кальция для взрослого человека составляет 800 – 1200 мг.</a:t>
            </a:r>
          </a:p>
        </p:txBody>
      </p:sp>
      <p:pic>
        <p:nvPicPr>
          <p:cNvPr id="55307" name="Picture 19" descr="ÐÐ°Ð»ÑÑÐ¸Ð¹-ÑÑÑÑÐ¸ÑÐ½ÑÐ¹"/>
          <p:cNvPicPr>
            <a:picLocks noChangeAspect="1" noChangeArrowheads="1"/>
          </p:cNvPicPr>
          <p:nvPr/>
        </p:nvPicPr>
        <p:blipFill>
          <a:blip r:embed="rId2">
            <a:lum contrast="12000"/>
          </a:blip>
          <a:srcRect l="25333" r="24001"/>
          <a:stretch>
            <a:fillRect/>
          </a:stretch>
        </p:blipFill>
        <p:spPr bwMode="auto">
          <a:xfrm>
            <a:off x="7162800" y="2362200"/>
            <a:ext cx="1787525" cy="3352800"/>
          </a:xfrm>
          <a:prstGeom prst="rect">
            <a:avLst/>
          </a:prstGeom>
          <a:noFill/>
          <a:ln w="9525">
            <a:noFill/>
            <a:miter lim="800000"/>
            <a:headEnd/>
            <a:tailEnd/>
          </a:ln>
        </p:spPr>
      </p:pic>
      <p:pic>
        <p:nvPicPr>
          <p:cNvPr id="55308" name="Picture 20" descr="what-are-street-names-for-clonazepam"/>
          <p:cNvPicPr>
            <a:picLocks noChangeAspect="1" noChangeArrowheads="1"/>
          </p:cNvPicPr>
          <p:nvPr/>
        </p:nvPicPr>
        <p:blipFill>
          <a:blip r:embed="rId3"/>
          <a:srcRect/>
          <a:stretch>
            <a:fillRect/>
          </a:stretch>
        </p:blipFill>
        <p:spPr bwMode="auto">
          <a:xfrm>
            <a:off x="7315200" y="5638800"/>
            <a:ext cx="1447800" cy="990600"/>
          </a:xfrm>
          <a:prstGeom prst="rect">
            <a:avLst/>
          </a:prstGeom>
          <a:noFill/>
          <a:ln w="9525">
            <a:noFill/>
            <a:miter lim="800000"/>
            <a:headEnd/>
            <a:tailEnd/>
          </a:ln>
        </p:spPr>
      </p:pic>
      <p:sp>
        <p:nvSpPr>
          <p:cNvPr id="55309" name="Line 23"/>
          <p:cNvSpPr>
            <a:spLocks noChangeShapeType="1"/>
          </p:cNvSpPr>
          <p:nvPr/>
        </p:nvSpPr>
        <p:spPr bwMode="auto">
          <a:xfrm>
            <a:off x="0" y="1676400"/>
            <a:ext cx="7391400" cy="0"/>
          </a:xfrm>
          <a:prstGeom prst="line">
            <a:avLst/>
          </a:prstGeom>
          <a:noFill/>
          <a:ln w="57150">
            <a:solidFill>
              <a:schemeClr val="accent2"/>
            </a:solidFill>
            <a:round/>
            <a:headEnd/>
            <a:tailEnd/>
          </a:ln>
        </p:spPr>
        <p:txBody>
          <a:bodyPr/>
          <a:lstStyle/>
          <a:p>
            <a:endParaRPr lang="ru-RU"/>
          </a:p>
        </p:txBody>
      </p:sp>
      <p:sp>
        <p:nvSpPr>
          <p:cNvPr id="55310" name="Line 24"/>
          <p:cNvSpPr>
            <a:spLocks noChangeShapeType="1"/>
          </p:cNvSpPr>
          <p:nvPr/>
        </p:nvSpPr>
        <p:spPr bwMode="auto">
          <a:xfrm>
            <a:off x="152400" y="1600200"/>
            <a:ext cx="7467600" cy="0"/>
          </a:xfrm>
          <a:prstGeom prst="line">
            <a:avLst/>
          </a:prstGeom>
          <a:noFill/>
          <a:ln w="57150">
            <a:solidFill>
              <a:srgbClr val="F79F47"/>
            </a:solidFill>
            <a:round/>
            <a:headEnd/>
            <a:tailEnd/>
          </a:ln>
        </p:spPr>
        <p:txBody>
          <a:bodyPr/>
          <a:lstStyle/>
          <a:p>
            <a:endParaRPr lang="ru-RU"/>
          </a:p>
        </p:txBody>
      </p:sp>
      <p:sp>
        <p:nvSpPr>
          <p:cNvPr id="55311" name="Rectangle 25"/>
          <p:cNvSpPr>
            <a:spLocks noChangeArrowheads="1"/>
          </p:cNvSpPr>
          <p:nvPr/>
        </p:nvSpPr>
        <p:spPr bwMode="auto">
          <a:xfrm>
            <a:off x="4343400" y="152400"/>
            <a:ext cx="3962400" cy="777875"/>
          </a:xfrm>
          <a:prstGeom prst="rect">
            <a:avLst/>
          </a:prstGeom>
          <a:noFill/>
          <a:ln w="9525">
            <a:noFill/>
            <a:miter lim="800000"/>
            <a:headEnd/>
            <a:tailEnd/>
          </a:ln>
        </p:spPr>
        <p:txBody>
          <a:bodyPr>
            <a:spAutoFit/>
          </a:bodyPr>
          <a:lstStyle/>
          <a:p>
            <a:r>
              <a:rPr lang="ru-RU" altLang="ru-RU" sz="1500" b="1">
                <a:solidFill>
                  <a:schemeClr val="accent2"/>
                </a:solidFill>
              </a:rPr>
              <a:t>Кальция цитрат «Устричный» является эксклюзивным и не имеет отечественных аналогов!</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body" idx="1"/>
          </p:nvPr>
        </p:nvSpPr>
        <p:spPr/>
        <p:txBody>
          <a:bodyPr/>
          <a:lstStyle/>
          <a:p>
            <a:pPr eaLnBrk="1" hangingPunct="1"/>
            <a:endParaRPr lang="ru-RU" altLang="ru-RU" smtClean="0"/>
          </a:p>
          <a:p>
            <a:pPr eaLnBrk="1" hangingPunct="1"/>
            <a:endParaRPr lang="ru-RU" altLang="ru-RU" smtClean="0"/>
          </a:p>
        </p:txBody>
      </p:sp>
      <p:pic>
        <p:nvPicPr>
          <p:cNvPr id="18434" name="Picture 17" descr="nastol"/>
          <p:cNvPicPr>
            <a:picLocks noChangeAspect="1" noChangeArrowheads="1"/>
          </p:cNvPicPr>
          <p:nvPr/>
        </p:nvPicPr>
        <p:blipFill>
          <a:blip r:embed="rId2">
            <a:lum bright="-6000" contrast="-12000"/>
          </a:blip>
          <a:srcRect r="24728"/>
          <a:stretch>
            <a:fillRect/>
          </a:stretch>
        </p:blipFill>
        <p:spPr bwMode="auto">
          <a:xfrm>
            <a:off x="0" y="0"/>
            <a:ext cx="9144000" cy="6858000"/>
          </a:xfrm>
          <a:prstGeom prst="rect">
            <a:avLst/>
          </a:prstGeom>
          <a:noFill/>
          <a:ln w="9525">
            <a:noFill/>
            <a:miter lim="800000"/>
            <a:headEnd/>
            <a:tailEnd/>
          </a:ln>
        </p:spPr>
      </p:pic>
      <p:sp>
        <p:nvSpPr>
          <p:cNvPr id="16403" name="Rectangle 19"/>
          <p:cNvSpPr>
            <a:spLocks noGrp="1" noChangeArrowheads="1"/>
          </p:cNvSpPr>
          <p:nvPr>
            <p:ph type="title"/>
          </p:nvPr>
        </p:nvSpPr>
        <p:spPr>
          <a:xfrm>
            <a:off x="457200" y="0"/>
            <a:ext cx="8229600" cy="9144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"Энергия моря"</a:t>
            </a:r>
          </a:p>
        </p:txBody>
      </p:sp>
      <p:sp>
        <p:nvSpPr>
          <p:cNvPr id="16406" name="Rectangle 22"/>
          <p:cNvSpPr>
            <a:spLocks noChangeArrowheads="1"/>
          </p:cNvSpPr>
          <p:nvPr/>
        </p:nvSpPr>
        <p:spPr bwMode="auto">
          <a:xfrm>
            <a:off x="152400" y="6096000"/>
            <a:ext cx="37369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ru-RU" altLang="ru-RU" sz="2000" b="1" i="1">
                <a:solidFill>
                  <a:schemeClr val="bg1"/>
                </a:solidFill>
                <a:effectLst>
                  <a:outerShdw blurRad="38100" dist="38100" dir="2700000" algn="tl">
                    <a:srgbClr val="C0C0C0"/>
                  </a:outerShdw>
                </a:effectLst>
              </a:rPr>
              <a:t>Косметика </a:t>
            </a:r>
            <a:r>
              <a:rPr lang="ru-RU" altLang="ru-RU"/>
              <a:t> </a:t>
            </a:r>
            <a:r>
              <a:rPr lang="ru-RU" altLang="ru-RU" b="1" i="1">
                <a:solidFill>
                  <a:schemeClr val="bg1"/>
                </a:solidFill>
                <a:effectLst>
                  <a:outerShdw blurRad="38100" dist="38100" dir="2700000" algn="tl">
                    <a:srgbClr val="C0C0C0"/>
                  </a:outerShdw>
                </a:effectLst>
              </a:rPr>
              <a:t>̶М̶е̶р̶т̶в̶о̶г̶о̶</a:t>
            </a:r>
            <a:r>
              <a:rPr lang="ru-RU" altLang="ru-RU" sz="2000" b="1" i="1">
                <a:solidFill>
                  <a:schemeClr val="bg1"/>
                </a:solidFill>
                <a:effectLst>
                  <a:outerShdw blurRad="38100" dist="38100" dir="2700000" algn="tl">
                    <a:srgbClr val="C0C0C0"/>
                  </a:outerShdw>
                </a:effectLst>
              </a:rPr>
              <a:t>  моря</a:t>
            </a:r>
          </a:p>
        </p:txBody>
      </p:sp>
      <p:sp>
        <p:nvSpPr>
          <p:cNvPr id="18438" name="Rectangle 6"/>
          <p:cNvSpPr>
            <a:spLocks noChangeArrowheads="1"/>
          </p:cNvSpPr>
          <p:nvPr/>
        </p:nvSpPr>
        <p:spPr bwMode="auto">
          <a:xfrm>
            <a:off x="1905000" y="5892800"/>
            <a:ext cx="1076325" cy="366713"/>
          </a:xfrm>
          <a:prstGeom prst="rect">
            <a:avLst/>
          </a:prstGeom>
          <a:noFill/>
          <a:ln w="9525">
            <a:noFill/>
            <a:miter lim="800000"/>
            <a:headEnd/>
            <a:tailEnd/>
          </a:ln>
          <a:effectLst/>
        </p:spPr>
        <p:txBody>
          <a:bodyPr wrap="none">
            <a:spAutoFit/>
          </a:bodyPr>
          <a:lstStyle/>
          <a:p>
            <a:pPr>
              <a:defRPr/>
            </a:pPr>
            <a:r>
              <a:rPr lang="ru-RU" altLang="ru-RU" b="1" i="1">
                <a:solidFill>
                  <a:schemeClr val="bg1"/>
                </a:solidFill>
                <a:effectLst>
                  <a:outerShdw blurRad="38100" dist="38100" dir="2700000" algn="tl">
                    <a:srgbClr val="C0C0C0"/>
                  </a:outerShdw>
                </a:effectLst>
              </a:rPr>
              <a:t>Живого</a:t>
            </a:r>
            <a:endParaRPr lang="ru-RU" b="1" i="1">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ChangeArrowheads="1"/>
          </p:cNvSpPr>
          <p:nvPr/>
        </p:nvSpPr>
        <p:spPr bwMode="auto">
          <a:xfrm>
            <a:off x="0" y="2057400"/>
            <a:ext cx="6858000" cy="4495800"/>
          </a:xfrm>
          <a:prstGeom prst="rect">
            <a:avLst/>
          </a:prstGeom>
          <a:solidFill>
            <a:schemeClr val="accent2"/>
          </a:solidFill>
          <a:ln w="9525">
            <a:noFill/>
            <a:miter lim="800000"/>
            <a:headEnd/>
            <a:tailEnd/>
          </a:ln>
        </p:spPr>
        <p:txBody>
          <a:bodyPr/>
          <a:lstStyle/>
          <a:p>
            <a:pPr marL="179388">
              <a:spcBef>
                <a:spcPct val="20000"/>
              </a:spcBef>
            </a:pPr>
            <a:r>
              <a:rPr lang="ru-RU" altLang="ru-RU" sz="1200">
                <a:solidFill>
                  <a:schemeClr val="bg1"/>
                </a:solidFill>
              </a:rPr>
              <a:t>     </a:t>
            </a:r>
          </a:p>
          <a:p>
            <a:pPr marL="179388">
              <a:spcBef>
                <a:spcPct val="20000"/>
              </a:spcBef>
              <a:buFontTx/>
              <a:buChar char="•"/>
            </a:pPr>
            <a:r>
              <a:rPr lang="ru-RU" altLang="ru-RU" sz="1600" b="1">
                <a:solidFill>
                  <a:schemeClr val="bg1"/>
                </a:solidFill>
              </a:rPr>
              <a:t>Цитрат кальция</a:t>
            </a:r>
            <a:r>
              <a:rPr lang="ru-RU" altLang="ru-RU" sz="1600">
                <a:solidFill>
                  <a:schemeClr val="bg1"/>
                </a:solidFill>
              </a:rPr>
              <a:t>:</a:t>
            </a:r>
          </a:p>
          <a:p>
            <a:pPr marL="179388">
              <a:spcBef>
                <a:spcPct val="20000"/>
              </a:spcBef>
            </a:pPr>
            <a:r>
              <a:rPr lang="ru-RU" altLang="ru-RU" sz="1300" b="1">
                <a:solidFill>
                  <a:schemeClr val="bg1"/>
                </a:solidFill>
              </a:rPr>
              <a:t>является наиболее легко усваиваемой формой кальция, который играет важную роль в жизнедеятельности организма. Ионы кальция необходимы для передачи нервных импульсов, для сокращения скелетных мышц и мышцы сердца. Уменьшение содержания ионов кальция в плазме крови приводит к развитию тетании. Кальций обеспечивает нормальное функционирование и целостность костного скелета, зубов и  соединительных тканей; регулирует процессы свертывания крови,  участвует в иммунных процессах, в синтезе и работе ряда ферментов, обладает противоаллергическим действием.</a:t>
            </a:r>
          </a:p>
          <a:p>
            <a:pPr marL="179388">
              <a:spcBef>
                <a:spcPct val="20000"/>
              </a:spcBef>
              <a:buFontTx/>
              <a:buChar char="•"/>
            </a:pPr>
            <a:r>
              <a:rPr lang="ru-RU" altLang="ru-RU" sz="1600" b="1">
                <a:solidFill>
                  <a:schemeClr val="bg1"/>
                </a:solidFill>
              </a:rPr>
              <a:t>Витамин D3:</a:t>
            </a:r>
          </a:p>
          <a:p>
            <a:pPr marL="179388">
              <a:spcBef>
                <a:spcPct val="20000"/>
              </a:spcBef>
            </a:pPr>
            <a:r>
              <a:rPr lang="ru-RU" altLang="ru-RU" sz="1300" b="1">
                <a:solidFill>
                  <a:schemeClr val="bg1"/>
                </a:solidFill>
              </a:rPr>
              <a:t>регулирует в организме обмен кальция и фосфора; повышает проницаемость клеточных мембран и кишечного эпителия, облегчая прохождение кальция внутрь клеток и в костную ткань; предотвращает развитие рахита. Витамин D3 стимулирует функциональную активность сердечно-сосудистой системы, желудочно-кишечного тракта, печени, поджелудочной железы.</a:t>
            </a:r>
          </a:p>
          <a:p>
            <a:pPr marL="179388">
              <a:spcBef>
                <a:spcPct val="20000"/>
              </a:spcBef>
            </a:pPr>
            <a:r>
              <a:rPr lang="ru-RU" altLang="ru-RU" sz="1400" b="1">
                <a:solidFill>
                  <a:schemeClr val="bg1"/>
                </a:solidFill>
              </a:rPr>
              <a:t>Способ употребления</a:t>
            </a:r>
            <a:r>
              <a:rPr lang="ru-RU" altLang="ru-RU" sz="1400">
                <a:solidFill>
                  <a:schemeClr val="bg1"/>
                </a:solidFill>
              </a:rPr>
              <a:t>: Взрослым по 1 табл. 2 раза в день во время еды.</a:t>
            </a:r>
            <a:r>
              <a:rPr lang="ru-RU" altLang="ru-RU" sz="1400" b="1">
                <a:solidFill>
                  <a:schemeClr val="bg1"/>
                </a:solidFill>
              </a:rPr>
              <a:t> Масса нетто: </a:t>
            </a:r>
            <a:r>
              <a:rPr lang="ru-RU" altLang="ru-RU" sz="1400">
                <a:solidFill>
                  <a:schemeClr val="bg1"/>
                </a:solidFill>
              </a:rPr>
              <a:t>120 таблеток по 500 мг</a:t>
            </a:r>
            <a:endParaRPr lang="ru-RU" altLang="ru-RU" sz="1600"/>
          </a:p>
        </p:txBody>
      </p:sp>
      <p:sp>
        <p:nvSpPr>
          <p:cNvPr id="56322" name="Line 5"/>
          <p:cNvSpPr>
            <a:spLocks noChangeShapeType="1"/>
          </p:cNvSpPr>
          <p:nvPr/>
        </p:nvSpPr>
        <p:spPr bwMode="auto">
          <a:xfrm>
            <a:off x="6781800" y="2057400"/>
            <a:ext cx="0" cy="449580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6323" name="Line 6"/>
          <p:cNvSpPr>
            <a:spLocks noChangeShapeType="1"/>
          </p:cNvSpPr>
          <p:nvPr/>
        </p:nvSpPr>
        <p:spPr bwMode="auto">
          <a:xfrm>
            <a:off x="0" y="6477000"/>
            <a:ext cx="6858000" cy="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6324" name="Line 7"/>
          <p:cNvSpPr>
            <a:spLocks noChangeShapeType="1"/>
          </p:cNvSpPr>
          <p:nvPr/>
        </p:nvSpPr>
        <p:spPr bwMode="auto">
          <a:xfrm>
            <a:off x="0" y="2133600"/>
            <a:ext cx="6858000" cy="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6325" name="Rectangle 8"/>
          <p:cNvSpPr>
            <a:spLocks noChangeArrowheads="1"/>
          </p:cNvSpPr>
          <p:nvPr/>
        </p:nvSpPr>
        <p:spPr bwMode="auto">
          <a:xfrm>
            <a:off x="152400" y="228600"/>
            <a:ext cx="3830638" cy="396875"/>
          </a:xfrm>
          <a:prstGeom prst="rect">
            <a:avLst/>
          </a:prstGeom>
          <a:noFill/>
          <a:ln w="9525">
            <a:noFill/>
            <a:miter lim="800000"/>
            <a:headEnd/>
            <a:tailEnd/>
          </a:ln>
        </p:spPr>
        <p:txBody>
          <a:bodyPr wrap="none">
            <a:spAutoFit/>
          </a:bodyPr>
          <a:lstStyle/>
          <a:p>
            <a:r>
              <a:rPr lang="ru-RU" altLang="ru-RU" sz="2000" b="1"/>
              <a:t>Кальция цитрат «Крымский»</a:t>
            </a:r>
          </a:p>
        </p:txBody>
      </p:sp>
      <p:sp>
        <p:nvSpPr>
          <p:cNvPr id="56326" name="Line 10"/>
          <p:cNvSpPr>
            <a:spLocks noChangeShapeType="1"/>
          </p:cNvSpPr>
          <p:nvPr/>
        </p:nvSpPr>
        <p:spPr bwMode="auto">
          <a:xfrm>
            <a:off x="4191000" y="304800"/>
            <a:ext cx="0" cy="1066800"/>
          </a:xfrm>
          <a:prstGeom prst="line">
            <a:avLst/>
          </a:prstGeom>
          <a:noFill/>
          <a:ln w="76200">
            <a:solidFill>
              <a:schemeClr val="accent2"/>
            </a:solidFill>
            <a:round/>
            <a:headEnd/>
            <a:tailEnd/>
          </a:ln>
        </p:spPr>
        <p:txBody>
          <a:bodyPr/>
          <a:lstStyle/>
          <a:p>
            <a:endParaRPr lang="ru-RU"/>
          </a:p>
        </p:txBody>
      </p:sp>
      <p:sp>
        <p:nvSpPr>
          <p:cNvPr id="56327" name="Line 11"/>
          <p:cNvSpPr>
            <a:spLocks noChangeShapeType="1"/>
          </p:cNvSpPr>
          <p:nvPr/>
        </p:nvSpPr>
        <p:spPr bwMode="auto">
          <a:xfrm>
            <a:off x="4114800" y="381000"/>
            <a:ext cx="0" cy="1143000"/>
          </a:xfrm>
          <a:prstGeom prst="line">
            <a:avLst/>
          </a:prstGeom>
          <a:noFill/>
          <a:ln w="76200">
            <a:solidFill>
              <a:srgbClr val="F79F47"/>
            </a:solidFill>
            <a:round/>
            <a:headEnd/>
            <a:tailEnd/>
          </a:ln>
        </p:spPr>
        <p:txBody>
          <a:bodyPr/>
          <a:lstStyle/>
          <a:p>
            <a:endParaRPr lang="ru-RU"/>
          </a:p>
        </p:txBody>
      </p:sp>
      <p:sp>
        <p:nvSpPr>
          <p:cNvPr id="56328" name="Rectangle 12"/>
          <p:cNvSpPr>
            <a:spLocks noChangeArrowheads="1"/>
          </p:cNvSpPr>
          <p:nvPr/>
        </p:nvSpPr>
        <p:spPr bwMode="auto">
          <a:xfrm>
            <a:off x="228600" y="609600"/>
            <a:ext cx="3657600" cy="366713"/>
          </a:xfrm>
          <a:prstGeom prst="rect">
            <a:avLst/>
          </a:prstGeom>
          <a:solidFill>
            <a:srgbClr val="1C69A8"/>
          </a:solidFill>
          <a:ln w="9525">
            <a:noFill/>
            <a:miter lim="800000"/>
            <a:headEnd/>
            <a:tailEnd/>
          </a:ln>
        </p:spPr>
        <p:txBody>
          <a:bodyPr anchor="ctr">
            <a:spAutoFit/>
          </a:bodyPr>
          <a:lstStyle/>
          <a:p>
            <a:r>
              <a:rPr lang="ru-RU" altLang="ru-RU" b="1">
                <a:solidFill>
                  <a:schemeClr val="bg1"/>
                </a:solidFill>
              </a:rPr>
              <a:t>обогащенный витамином</a:t>
            </a:r>
            <a:r>
              <a:rPr lang="ru-RU" altLang="ru-RU" b="1" i="1">
                <a:solidFill>
                  <a:schemeClr val="bg1"/>
                </a:solidFill>
              </a:rPr>
              <a:t> D3</a:t>
            </a:r>
            <a:r>
              <a:rPr lang="ru-RU" altLang="ru-RU"/>
              <a:t> </a:t>
            </a:r>
          </a:p>
        </p:txBody>
      </p:sp>
      <p:pic>
        <p:nvPicPr>
          <p:cNvPr id="56329" name="Picture 14" descr="ÐÐ°Ð»ÑÑÐ¸Ð¹-ÑÐ¸ÑÑÐ°Ñ-ÐÑÑÐ¼ÑÐºÐ¸Ð¹"/>
          <p:cNvPicPr>
            <a:picLocks noChangeAspect="1" noChangeArrowheads="1"/>
          </p:cNvPicPr>
          <p:nvPr/>
        </p:nvPicPr>
        <p:blipFill>
          <a:blip r:embed="rId3">
            <a:lum contrast="12000"/>
          </a:blip>
          <a:srcRect l="24001" r="22667"/>
          <a:stretch>
            <a:fillRect/>
          </a:stretch>
        </p:blipFill>
        <p:spPr bwMode="auto">
          <a:xfrm>
            <a:off x="7162800" y="2286000"/>
            <a:ext cx="1727200" cy="3238500"/>
          </a:xfrm>
          <a:prstGeom prst="rect">
            <a:avLst/>
          </a:prstGeom>
          <a:noFill/>
          <a:ln w="9525">
            <a:noFill/>
            <a:miter lim="800000"/>
            <a:headEnd/>
            <a:tailEnd/>
          </a:ln>
        </p:spPr>
      </p:pic>
      <p:sp>
        <p:nvSpPr>
          <p:cNvPr id="56330" name="Line 15"/>
          <p:cNvSpPr>
            <a:spLocks noChangeShapeType="1"/>
          </p:cNvSpPr>
          <p:nvPr/>
        </p:nvSpPr>
        <p:spPr bwMode="auto">
          <a:xfrm>
            <a:off x="0" y="1752600"/>
            <a:ext cx="7391400" cy="0"/>
          </a:xfrm>
          <a:prstGeom prst="line">
            <a:avLst/>
          </a:prstGeom>
          <a:noFill/>
          <a:ln w="57150">
            <a:solidFill>
              <a:schemeClr val="accent2"/>
            </a:solidFill>
            <a:round/>
            <a:headEnd/>
            <a:tailEnd/>
          </a:ln>
        </p:spPr>
        <p:txBody>
          <a:bodyPr/>
          <a:lstStyle/>
          <a:p>
            <a:endParaRPr lang="ru-RU"/>
          </a:p>
        </p:txBody>
      </p:sp>
      <p:sp>
        <p:nvSpPr>
          <p:cNvPr id="56331" name="Line 16"/>
          <p:cNvSpPr>
            <a:spLocks noChangeShapeType="1"/>
          </p:cNvSpPr>
          <p:nvPr/>
        </p:nvSpPr>
        <p:spPr bwMode="auto">
          <a:xfrm>
            <a:off x="152400" y="1676400"/>
            <a:ext cx="7467600" cy="0"/>
          </a:xfrm>
          <a:prstGeom prst="line">
            <a:avLst/>
          </a:prstGeom>
          <a:noFill/>
          <a:ln w="57150">
            <a:solidFill>
              <a:srgbClr val="F79F47"/>
            </a:solidFill>
            <a:round/>
            <a:headEnd/>
            <a:tailEnd/>
          </a:ln>
        </p:spPr>
        <p:txBody>
          <a:bodyPr/>
          <a:lstStyle/>
          <a:p>
            <a:endParaRPr lang="ru-RU"/>
          </a:p>
        </p:txBody>
      </p:sp>
      <p:pic>
        <p:nvPicPr>
          <p:cNvPr id="56332" name="Picture 17" descr="what-are-street-names-for-clonazepam"/>
          <p:cNvPicPr>
            <a:picLocks noChangeAspect="1" noChangeArrowheads="1"/>
          </p:cNvPicPr>
          <p:nvPr/>
        </p:nvPicPr>
        <p:blipFill>
          <a:blip r:embed="rId4"/>
          <a:srcRect/>
          <a:stretch>
            <a:fillRect/>
          </a:stretch>
        </p:blipFill>
        <p:spPr bwMode="auto">
          <a:xfrm>
            <a:off x="7239000" y="5486400"/>
            <a:ext cx="1447800" cy="990600"/>
          </a:xfrm>
          <a:prstGeom prst="rect">
            <a:avLst/>
          </a:prstGeom>
          <a:noFill/>
          <a:ln w="9525">
            <a:noFill/>
            <a:miter lim="800000"/>
            <a:headEnd/>
            <a:tailEnd/>
          </a:ln>
        </p:spPr>
      </p:pic>
      <p:sp>
        <p:nvSpPr>
          <p:cNvPr id="56333" name="Rectangle 18"/>
          <p:cNvSpPr>
            <a:spLocks noChangeArrowheads="1"/>
          </p:cNvSpPr>
          <p:nvPr/>
        </p:nvSpPr>
        <p:spPr bwMode="auto">
          <a:xfrm>
            <a:off x="4267200" y="808038"/>
            <a:ext cx="4648200" cy="641350"/>
          </a:xfrm>
          <a:prstGeom prst="rect">
            <a:avLst/>
          </a:prstGeom>
          <a:noFill/>
          <a:ln w="9525">
            <a:noFill/>
            <a:miter lim="800000"/>
            <a:headEnd/>
            <a:tailEnd/>
          </a:ln>
        </p:spPr>
        <p:txBody>
          <a:bodyPr anchor="ctr">
            <a:spAutoFit/>
          </a:bodyPr>
          <a:lstStyle/>
          <a:p>
            <a:r>
              <a:rPr lang="ru-RU" altLang="ru-RU" b="1"/>
              <a:t>Суточная доза кальция для взрослого человека составляет 800 – 1200 мг.</a:t>
            </a:r>
          </a:p>
        </p:txBody>
      </p:sp>
      <p:sp>
        <p:nvSpPr>
          <p:cNvPr id="56334" name="Rectangle 22"/>
          <p:cNvSpPr>
            <a:spLocks noChangeArrowheads="1"/>
          </p:cNvSpPr>
          <p:nvPr/>
        </p:nvSpPr>
        <p:spPr bwMode="auto">
          <a:xfrm>
            <a:off x="228600" y="1066800"/>
            <a:ext cx="3657600" cy="366713"/>
          </a:xfrm>
          <a:prstGeom prst="rect">
            <a:avLst/>
          </a:prstGeom>
          <a:solidFill>
            <a:srgbClr val="F79F47"/>
          </a:solidFill>
          <a:ln w="9525">
            <a:noFill/>
            <a:miter lim="800000"/>
            <a:headEnd/>
            <a:tailEnd/>
          </a:ln>
        </p:spPr>
        <p:txBody>
          <a:bodyPr>
            <a:spAutoFit/>
          </a:bodyPr>
          <a:lstStyle/>
          <a:p>
            <a:r>
              <a:rPr lang="ru-RU" altLang="ru-RU" b="1" i="1">
                <a:solidFill>
                  <a:schemeClr val="bg1"/>
                </a:solidFill>
              </a:rPr>
              <a:t>в цитратной форме</a:t>
            </a:r>
            <a:endParaRPr lang="ru-RU" altLang="ru-RU" i="1"/>
          </a:p>
        </p:txBody>
      </p:sp>
      <p:sp>
        <p:nvSpPr>
          <p:cNvPr id="56335" name="Rectangle 24"/>
          <p:cNvSpPr>
            <a:spLocks noChangeArrowheads="1"/>
          </p:cNvSpPr>
          <p:nvPr/>
        </p:nvSpPr>
        <p:spPr bwMode="auto">
          <a:xfrm>
            <a:off x="4267200" y="228600"/>
            <a:ext cx="4124325" cy="641350"/>
          </a:xfrm>
          <a:prstGeom prst="rect">
            <a:avLst/>
          </a:prstGeom>
          <a:noFill/>
          <a:ln w="9525">
            <a:noFill/>
            <a:miter lim="800000"/>
            <a:headEnd/>
            <a:tailEnd/>
          </a:ln>
        </p:spPr>
        <p:txBody>
          <a:bodyPr>
            <a:spAutoFit/>
          </a:bodyPr>
          <a:lstStyle/>
          <a:p>
            <a:pPr>
              <a:spcBef>
                <a:spcPct val="20000"/>
              </a:spcBef>
            </a:pPr>
            <a:r>
              <a:rPr lang="ru-RU" altLang="ru-RU" b="1">
                <a:solidFill>
                  <a:schemeClr val="accent2"/>
                </a:solidFill>
              </a:rPr>
              <a:t>Беспрецедентно низкая цена по отношению к аналогам!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endParaRPr lang="ru-RU" altLang="ru-RU" smtClean="0"/>
          </a:p>
        </p:txBody>
      </p:sp>
      <p:sp>
        <p:nvSpPr>
          <p:cNvPr id="58370" name="Rectangle 3"/>
          <p:cNvSpPr>
            <a:spLocks noGrp="1" noChangeArrowheads="1"/>
          </p:cNvSpPr>
          <p:nvPr>
            <p:ph type="body" idx="1"/>
          </p:nvPr>
        </p:nvSpPr>
        <p:spPr/>
        <p:txBody>
          <a:bodyPr/>
          <a:lstStyle/>
          <a:p>
            <a:pPr eaLnBrk="1" hangingPunct="1"/>
            <a:endParaRPr lang="ru-RU" altLang="ru-RU" smtClean="0"/>
          </a:p>
        </p:txBody>
      </p:sp>
      <p:pic>
        <p:nvPicPr>
          <p:cNvPr id="58371" name="Picture 11" descr="omega-3_where_to_look-1"/>
          <p:cNvPicPr>
            <a:picLocks noChangeAspect="1" noChangeArrowheads="1"/>
          </p:cNvPicPr>
          <p:nvPr/>
        </p:nvPicPr>
        <p:blipFill>
          <a:blip r:embed="rId2"/>
          <a:srcRect b="96132"/>
          <a:stretch>
            <a:fillRect/>
          </a:stretch>
        </p:blipFill>
        <p:spPr bwMode="auto">
          <a:xfrm>
            <a:off x="0" y="6591300"/>
            <a:ext cx="9144000" cy="266700"/>
          </a:xfrm>
          <a:prstGeom prst="rect">
            <a:avLst/>
          </a:prstGeom>
          <a:noFill/>
          <a:ln w="9525">
            <a:noFill/>
            <a:miter lim="800000"/>
            <a:headEnd/>
            <a:tailEnd/>
          </a:ln>
        </p:spPr>
      </p:pic>
      <p:pic>
        <p:nvPicPr>
          <p:cNvPr id="58372" name="Picture 15" descr="Omega-mi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73" name="AutoShape 17" descr="maxresdefaul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algn="ctr"/>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Ð¾Ð¼ÐµÐ³Ð° 3"/>
          <p:cNvPicPr>
            <a:picLocks noChangeAspect="1" noChangeArrowheads="1"/>
          </p:cNvPicPr>
          <p:nvPr/>
        </p:nvPicPr>
        <p:blipFill>
          <a:blip r:embed="rId2"/>
          <a:srcRect l="26666" r="25334"/>
          <a:stretch>
            <a:fillRect/>
          </a:stretch>
        </p:blipFill>
        <p:spPr bwMode="auto">
          <a:xfrm>
            <a:off x="7162800" y="2286000"/>
            <a:ext cx="1792288" cy="3733800"/>
          </a:xfrm>
          <a:prstGeom prst="rect">
            <a:avLst/>
          </a:prstGeom>
          <a:noFill/>
          <a:ln w="9525">
            <a:noFill/>
            <a:miter lim="800000"/>
            <a:headEnd/>
            <a:tailEnd/>
          </a:ln>
        </p:spPr>
      </p:pic>
      <p:sp>
        <p:nvSpPr>
          <p:cNvPr id="59394" name="Line 7"/>
          <p:cNvSpPr>
            <a:spLocks noChangeShapeType="1"/>
          </p:cNvSpPr>
          <p:nvPr/>
        </p:nvSpPr>
        <p:spPr bwMode="auto">
          <a:xfrm>
            <a:off x="0" y="1752600"/>
            <a:ext cx="7391400" cy="0"/>
          </a:xfrm>
          <a:prstGeom prst="line">
            <a:avLst/>
          </a:prstGeom>
          <a:noFill/>
          <a:ln w="57150">
            <a:solidFill>
              <a:schemeClr val="accent2"/>
            </a:solidFill>
            <a:round/>
            <a:headEnd/>
            <a:tailEnd/>
          </a:ln>
        </p:spPr>
        <p:txBody>
          <a:bodyPr/>
          <a:lstStyle/>
          <a:p>
            <a:endParaRPr lang="ru-RU"/>
          </a:p>
        </p:txBody>
      </p:sp>
      <p:sp>
        <p:nvSpPr>
          <p:cNvPr id="59395" name="Line 9"/>
          <p:cNvSpPr>
            <a:spLocks noChangeShapeType="1"/>
          </p:cNvSpPr>
          <p:nvPr/>
        </p:nvSpPr>
        <p:spPr bwMode="auto">
          <a:xfrm>
            <a:off x="152400" y="1676400"/>
            <a:ext cx="7467600" cy="0"/>
          </a:xfrm>
          <a:prstGeom prst="line">
            <a:avLst/>
          </a:prstGeom>
          <a:noFill/>
          <a:ln w="57150">
            <a:solidFill>
              <a:srgbClr val="F79F47"/>
            </a:solidFill>
            <a:round/>
            <a:headEnd/>
            <a:tailEnd/>
          </a:ln>
        </p:spPr>
        <p:txBody>
          <a:bodyPr/>
          <a:lstStyle/>
          <a:p>
            <a:endParaRPr lang="ru-RU"/>
          </a:p>
        </p:txBody>
      </p:sp>
      <p:pic>
        <p:nvPicPr>
          <p:cNvPr id="59396" name="Picture 21"/>
          <p:cNvPicPr>
            <a:picLocks noChangeAspect="1" noChangeArrowheads="1"/>
          </p:cNvPicPr>
          <p:nvPr/>
        </p:nvPicPr>
        <p:blipFill>
          <a:blip r:embed="rId3"/>
          <a:srcRect b="17241"/>
          <a:stretch>
            <a:fillRect/>
          </a:stretch>
        </p:blipFill>
        <p:spPr bwMode="auto">
          <a:xfrm>
            <a:off x="7162800" y="5791200"/>
            <a:ext cx="1533525" cy="831850"/>
          </a:xfrm>
          <a:prstGeom prst="rect">
            <a:avLst/>
          </a:prstGeom>
          <a:noFill/>
          <a:ln w="9525">
            <a:noFill/>
            <a:miter lim="800000"/>
            <a:headEnd/>
            <a:tailEnd/>
          </a:ln>
        </p:spPr>
      </p:pic>
      <p:sp>
        <p:nvSpPr>
          <p:cNvPr id="59397" name="Rectangle 31"/>
          <p:cNvSpPr>
            <a:spLocks noChangeArrowheads="1"/>
          </p:cNvSpPr>
          <p:nvPr/>
        </p:nvSpPr>
        <p:spPr bwMode="auto">
          <a:xfrm>
            <a:off x="228600" y="609600"/>
            <a:ext cx="3276600" cy="350838"/>
          </a:xfrm>
          <a:prstGeom prst="rect">
            <a:avLst/>
          </a:prstGeom>
          <a:solidFill>
            <a:srgbClr val="1C69A8"/>
          </a:solidFill>
          <a:ln w="9525">
            <a:noFill/>
            <a:miter lim="800000"/>
            <a:headEnd/>
            <a:tailEnd/>
          </a:ln>
        </p:spPr>
        <p:txBody>
          <a:bodyPr anchor="ctr">
            <a:spAutoFit/>
          </a:bodyPr>
          <a:lstStyle/>
          <a:p>
            <a:pPr algn="ctr"/>
            <a:r>
              <a:rPr lang="ru-RU" altLang="ru-RU" sz="1700" b="1">
                <a:solidFill>
                  <a:schemeClr val="bg1"/>
                </a:solidFill>
              </a:rPr>
              <a:t>источник жирных кислот</a:t>
            </a:r>
            <a:r>
              <a:rPr lang="ru-RU" altLang="ru-RU" sz="1700">
                <a:solidFill>
                  <a:schemeClr val="bg1"/>
                </a:solidFill>
              </a:rPr>
              <a:t> </a:t>
            </a:r>
          </a:p>
        </p:txBody>
      </p:sp>
      <p:sp>
        <p:nvSpPr>
          <p:cNvPr id="59398" name="Rectangle 33"/>
          <p:cNvSpPr>
            <a:spLocks noChangeArrowheads="1"/>
          </p:cNvSpPr>
          <p:nvPr/>
        </p:nvSpPr>
        <p:spPr bwMode="auto">
          <a:xfrm>
            <a:off x="228600" y="1066800"/>
            <a:ext cx="3276600" cy="290513"/>
          </a:xfrm>
          <a:prstGeom prst="rect">
            <a:avLst/>
          </a:prstGeom>
          <a:solidFill>
            <a:srgbClr val="F79F47"/>
          </a:solidFill>
          <a:ln w="9525">
            <a:noFill/>
            <a:miter lim="800000"/>
            <a:headEnd/>
            <a:tailEnd/>
          </a:ln>
        </p:spPr>
        <p:txBody>
          <a:bodyPr>
            <a:spAutoFit/>
          </a:bodyPr>
          <a:lstStyle/>
          <a:p>
            <a:r>
              <a:rPr lang="ru-RU" altLang="ru-RU" sz="1300" b="1" i="1">
                <a:solidFill>
                  <a:schemeClr val="bg1"/>
                </a:solidFill>
              </a:rPr>
              <a:t>содержит жир печени акулы катран</a:t>
            </a:r>
            <a:endParaRPr lang="ru-RU" altLang="ru-RU" sz="1300" i="1"/>
          </a:p>
        </p:txBody>
      </p:sp>
      <p:sp>
        <p:nvSpPr>
          <p:cNvPr id="59399" name="Rectangle 35"/>
          <p:cNvSpPr>
            <a:spLocks noChangeArrowheads="1"/>
          </p:cNvSpPr>
          <p:nvPr/>
        </p:nvSpPr>
        <p:spPr bwMode="auto">
          <a:xfrm>
            <a:off x="228600" y="228600"/>
            <a:ext cx="3276600" cy="396875"/>
          </a:xfrm>
          <a:prstGeom prst="rect">
            <a:avLst/>
          </a:prstGeom>
          <a:noFill/>
          <a:ln w="9525">
            <a:noFill/>
            <a:miter lim="800000"/>
            <a:headEnd/>
            <a:tailEnd/>
          </a:ln>
        </p:spPr>
        <p:txBody>
          <a:bodyPr>
            <a:spAutoFit/>
          </a:bodyPr>
          <a:lstStyle/>
          <a:p>
            <a:pPr algn="ctr"/>
            <a:r>
              <a:rPr lang="ru-RU" altLang="ru-RU" sz="2000" b="1" dirty="0"/>
              <a:t>Омега-3 «Пантика»</a:t>
            </a:r>
          </a:p>
        </p:txBody>
      </p:sp>
      <p:sp>
        <p:nvSpPr>
          <p:cNvPr id="59400" name="Line 36"/>
          <p:cNvSpPr>
            <a:spLocks noChangeShapeType="1"/>
          </p:cNvSpPr>
          <p:nvPr/>
        </p:nvSpPr>
        <p:spPr bwMode="auto">
          <a:xfrm>
            <a:off x="3657600" y="304800"/>
            <a:ext cx="0" cy="1143000"/>
          </a:xfrm>
          <a:prstGeom prst="line">
            <a:avLst/>
          </a:prstGeom>
          <a:noFill/>
          <a:ln w="76200">
            <a:solidFill>
              <a:srgbClr val="F79F47"/>
            </a:solidFill>
            <a:round/>
            <a:headEnd/>
            <a:tailEnd/>
          </a:ln>
        </p:spPr>
        <p:txBody>
          <a:bodyPr/>
          <a:lstStyle/>
          <a:p>
            <a:endParaRPr lang="ru-RU"/>
          </a:p>
        </p:txBody>
      </p:sp>
      <p:sp>
        <p:nvSpPr>
          <p:cNvPr id="59401" name="Line 37"/>
          <p:cNvSpPr>
            <a:spLocks noChangeShapeType="1"/>
          </p:cNvSpPr>
          <p:nvPr/>
        </p:nvSpPr>
        <p:spPr bwMode="auto">
          <a:xfrm>
            <a:off x="3733800" y="228600"/>
            <a:ext cx="0" cy="1066800"/>
          </a:xfrm>
          <a:prstGeom prst="line">
            <a:avLst/>
          </a:prstGeom>
          <a:noFill/>
          <a:ln w="76200">
            <a:solidFill>
              <a:schemeClr val="accent2"/>
            </a:solidFill>
            <a:round/>
            <a:headEnd/>
            <a:tailEnd/>
          </a:ln>
        </p:spPr>
        <p:txBody>
          <a:bodyPr/>
          <a:lstStyle/>
          <a:p>
            <a:endParaRPr lang="ru-RU"/>
          </a:p>
        </p:txBody>
      </p:sp>
      <p:sp>
        <p:nvSpPr>
          <p:cNvPr id="59402" name="Rectangle 18"/>
          <p:cNvSpPr>
            <a:spLocks noChangeArrowheads="1"/>
          </p:cNvSpPr>
          <p:nvPr/>
        </p:nvSpPr>
        <p:spPr bwMode="auto">
          <a:xfrm>
            <a:off x="3844925" y="446088"/>
            <a:ext cx="4648200" cy="641350"/>
          </a:xfrm>
          <a:prstGeom prst="rect">
            <a:avLst/>
          </a:prstGeom>
          <a:noFill/>
          <a:ln w="9525">
            <a:noFill/>
            <a:miter lim="800000"/>
            <a:headEnd/>
            <a:tailEnd/>
          </a:ln>
        </p:spPr>
        <p:txBody>
          <a:bodyPr anchor="ctr">
            <a:spAutoFit/>
          </a:bodyPr>
          <a:lstStyle/>
          <a:p>
            <a:r>
              <a:rPr lang="ru-RU" altLang="ru-RU" b="1">
                <a:solidFill>
                  <a:schemeClr val="accent2"/>
                </a:solidFill>
              </a:rPr>
              <a:t>В организме не синтезируется!</a:t>
            </a:r>
          </a:p>
          <a:p>
            <a:r>
              <a:rPr lang="ru-RU" altLang="ru-RU" b="1"/>
              <a:t>Суточная потребность </a:t>
            </a:r>
            <a:r>
              <a:rPr lang="en-US" altLang="ru-RU" b="1"/>
              <a:t>~</a:t>
            </a:r>
            <a:r>
              <a:rPr lang="ru-RU" altLang="ru-RU" b="1"/>
              <a:t> 1-2,5 г.</a:t>
            </a:r>
          </a:p>
        </p:txBody>
      </p:sp>
      <p:sp>
        <p:nvSpPr>
          <p:cNvPr id="59403" name="Rectangle 26"/>
          <p:cNvSpPr>
            <a:spLocks noChangeArrowheads="1"/>
          </p:cNvSpPr>
          <p:nvPr/>
        </p:nvSpPr>
        <p:spPr bwMode="auto">
          <a:xfrm>
            <a:off x="0" y="2057400"/>
            <a:ext cx="6858000" cy="4572000"/>
          </a:xfrm>
          <a:prstGeom prst="rect">
            <a:avLst/>
          </a:prstGeom>
          <a:solidFill>
            <a:srgbClr val="333399"/>
          </a:solidFill>
          <a:ln w="9525">
            <a:noFill/>
            <a:miter lim="800000"/>
            <a:headEnd/>
            <a:tailEnd/>
          </a:ln>
        </p:spPr>
        <p:txBody>
          <a:bodyPr anchor="ctr"/>
          <a:lstStyle/>
          <a:p>
            <a:pPr eaLnBrk="0" hangingPunct="0"/>
            <a:r>
              <a:rPr lang="ru-RU" altLang="ru-RU" sz="1300" dirty="0">
                <a:solidFill>
                  <a:schemeClr val="bg1"/>
                </a:solidFill>
              </a:rPr>
              <a:t> </a:t>
            </a:r>
            <a:br>
              <a:rPr lang="ru-RU" altLang="ru-RU" sz="1300" dirty="0">
                <a:solidFill>
                  <a:schemeClr val="bg1"/>
                </a:solidFill>
              </a:rPr>
            </a:br>
            <a:r>
              <a:rPr lang="ru-RU" altLang="ru-RU" sz="1300" dirty="0">
                <a:solidFill>
                  <a:schemeClr val="bg1"/>
                </a:solidFill>
              </a:rPr>
              <a:t/>
            </a:r>
            <a:br>
              <a:rPr lang="ru-RU" altLang="ru-RU" sz="1300" dirty="0">
                <a:solidFill>
                  <a:schemeClr val="bg1"/>
                </a:solidFill>
              </a:rPr>
            </a:br>
            <a:r>
              <a:rPr lang="ru-RU" altLang="ru-RU" sz="1300" b="1" dirty="0">
                <a:solidFill>
                  <a:schemeClr val="bg1"/>
                </a:solidFill>
                <a:latin typeface="Calibri" pitchFamily="34" charset="0"/>
              </a:rPr>
              <a:t>Омега-3 - источник ценных кислот, которые участвуют в жировом и холестериновом обменах, снижают уровень </a:t>
            </a:r>
            <a:r>
              <a:rPr lang="ru-RU" altLang="ru-RU" sz="1300" b="1" dirty="0" err="1">
                <a:solidFill>
                  <a:schemeClr val="bg1"/>
                </a:solidFill>
                <a:latin typeface="Calibri" pitchFamily="34" charset="0"/>
              </a:rPr>
              <a:t>тромбоксанов</a:t>
            </a:r>
            <a:r>
              <a:rPr lang="ru-RU" altLang="ru-RU" sz="1300" b="1" dirty="0">
                <a:solidFill>
                  <a:schemeClr val="bg1"/>
                </a:solidFill>
                <a:latin typeface="Calibri" pitchFamily="34" charset="0"/>
              </a:rPr>
              <a:t>, уменьшают вязкость крови, тем самым снижая риск образование тромбов.</a:t>
            </a:r>
            <a:r>
              <a:rPr lang="ru-RU" altLang="ru-RU" sz="1300" dirty="0">
                <a:solidFill>
                  <a:schemeClr val="bg1"/>
                </a:solidFill>
                <a:latin typeface="Calibri" pitchFamily="34" charset="0"/>
              </a:rPr>
              <a:t>                                       </a:t>
            </a:r>
            <a:br>
              <a:rPr lang="ru-RU" altLang="ru-RU" sz="1300" dirty="0">
                <a:solidFill>
                  <a:schemeClr val="bg1"/>
                </a:solidFill>
                <a:latin typeface="Calibri" pitchFamily="34" charset="0"/>
              </a:rPr>
            </a:br>
            <a:r>
              <a:rPr lang="ru-RU" altLang="ru-RU" sz="1300" dirty="0">
                <a:solidFill>
                  <a:schemeClr val="bg1"/>
                </a:solidFill>
                <a:latin typeface="Calibri" pitchFamily="34" charset="0"/>
              </a:rPr>
              <a:t/>
            </a:r>
            <a:br>
              <a:rPr lang="ru-RU" altLang="ru-RU" sz="1300" dirty="0">
                <a:solidFill>
                  <a:schemeClr val="bg1"/>
                </a:solidFill>
                <a:latin typeface="Calibri" pitchFamily="34" charset="0"/>
              </a:rPr>
            </a:br>
            <a:r>
              <a:rPr lang="ru-RU" altLang="ru-RU" sz="1300" b="1" dirty="0">
                <a:solidFill>
                  <a:schemeClr val="bg1"/>
                </a:solidFill>
                <a:latin typeface="Calibri" pitchFamily="34" charset="0"/>
              </a:rPr>
              <a:t>Кислоты Омега-3 не синтезируются в организме человека, и поэтому они обязательно должны поступать с пищей. </a:t>
            </a:r>
            <a:r>
              <a:rPr lang="en-US" altLang="ru-RU" sz="1300" b="1" dirty="0">
                <a:solidFill>
                  <a:schemeClr val="bg1"/>
                </a:solidFill>
                <a:latin typeface="Calibri" pitchFamily="34" charset="0"/>
              </a:rPr>
              <a:t/>
            </a:r>
            <a:br>
              <a:rPr lang="en-US" altLang="ru-RU" sz="1300" b="1" dirty="0">
                <a:solidFill>
                  <a:schemeClr val="bg1"/>
                </a:solidFill>
                <a:latin typeface="Calibri" pitchFamily="34" charset="0"/>
              </a:rPr>
            </a:br>
            <a:r>
              <a:rPr lang="ru-RU" altLang="ru-RU" sz="1300" dirty="0">
                <a:solidFill>
                  <a:schemeClr val="bg1"/>
                </a:solidFill>
                <a:latin typeface="Calibri" pitchFamily="34" charset="0"/>
              </a:rPr>
              <a:t/>
            </a:r>
            <a:br>
              <a:rPr lang="ru-RU" altLang="ru-RU" sz="1300" dirty="0">
                <a:solidFill>
                  <a:schemeClr val="bg1"/>
                </a:solidFill>
                <a:latin typeface="Calibri" pitchFamily="34" charset="0"/>
              </a:rPr>
            </a:br>
            <a:r>
              <a:rPr lang="ru-RU" altLang="ru-RU" sz="1300" b="1" dirty="0">
                <a:solidFill>
                  <a:schemeClr val="bg1"/>
                </a:solidFill>
                <a:latin typeface="Calibri" pitchFamily="34" charset="0"/>
              </a:rPr>
              <a:t>Омега-3 </a:t>
            </a:r>
            <a:r>
              <a:rPr lang="ru-RU" altLang="ru-RU" sz="1300" b="1" dirty="0">
                <a:solidFill>
                  <a:schemeClr val="bg1"/>
                </a:solidFill>
              </a:rPr>
              <a:t>«</a:t>
            </a:r>
            <a:r>
              <a:rPr lang="ru-RU" altLang="ru-RU" sz="1300" b="1" dirty="0">
                <a:solidFill>
                  <a:schemeClr val="bg1"/>
                </a:solidFill>
                <a:latin typeface="Calibri" pitchFamily="34" charset="0"/>
              </a:rPr>
              <a:t>Пантика</a:t>
            </a:r>
            <a:r>
              <a:rPr lang="ru-RU" altLang="ru-RU" sz="1300" b="1" dirty="0">
                <a:solidFill>
                  <a:schemeClr val="bg1"/>
                </a:solidFill>
              </a:rPr>
              <a:t>»</a:t>
            </a:r>
            <a:r>
              <a:rPr lang="ru-RU" altLang="ru-RU" sz="1300" b="1" dirty="0">
                <a:solidFill>
                  <a:schemeClr val="bg1"/>
                </a:solidFill>
                <a:latin typeface="Calibri" pitchFamily="34" charset="0"/>
              </a:rPr>
              <a:t> содержит жир печени черноморской акулы катран,  являющийся </a:t>
            </a:r>
            <a:r>
              <a:rPr lang="ru-RU" altLang="ru-RU" sz="1300" b="1" dirty="0" err="1">
                <a:solidFill>
                  <a:schemeClr val="bg1"/>
                </a:solidFill>
                <a:latin typeface="Calibri" pitchFamily="34" charset="0"/>
              </a:rPr>
              <a:t>источнником</a:t>
            </a:r>
            <a:r>
              <a:rPr lang="ru-RU" altLang="ru-RU" sz="1300" b="1" dirty="0">
                <a:solidFill>
                  <a:schemeClr val="bg1"/>
                </a:solidFill>
                <a:latin typeface="Calibri" pitchFamily="34" charset="0"/>
              </a:rPr>
              <a:t> </a:t>
            </a:r>
            <a:r>
              <a:rPr lang="ru-RU" altLang="ru-RU" sz="1300" b="1" dirty="0" err="1">
                <a:solidFill>
                  <a:schemeClr val="bg1"/>
                </a:solidFill>
                <a:latin typeface="Calibri" pitchFamily="34" charset="0"/>
              </a:rPr>
              <a:t>эссенциальных</a:t>
            </a:r>
            <a:r>
              <a:rPr lang="ru-RU" altLang="ru-RU" sz="1300" b="1" dirty="0">
                <a:solidFill>
                  <a:schemeClr val="bg1"/>
                </a:solidFill>
                <a:latin typeface="Calibri" pitchFamily="34" charset="0"/>
              </a:rPr>
              <a:t> жирных кислот (Омега-3), витаминов А и D, </a:t>
            </a:r>
            <a:r>
              <a:rPr lang="ru-RU" altLang="ru-RU" sz="1300" b="1" dirty="0" err="1">
                <a:solidFill>
                  <a:schemeClr val="bg1"/>
                </a:solidFill>
                <a:latin typeface="Calibri" pitchFamily="34" charset="0"/>
              </a:rPr>
              <a:t>алкилглицеролов</a:t>
            </a:r>
            <a:r>
              <a:rPr lang="ru-RU" altLang="ru-RU" sz="1300" b="1" dirty="0">
                <a:solidFill>
                  <a:schemeClr val="bg1"/>
                </a:solidFill>
                <a:latin typeface="Calibri" pitchFamily="34" charset="0"/>
              </a:rPr>
              <a:t> и </a:t>
            </a:r>
            <a:r>
              <a:rPr lang="ru-RU" altLang="ru-RU" sz="1300" b="1" dirty="0" err="1">
                <a:solidFill>
                  <a:schemeClr val="bg1"/>
                </a:solidFill>
                <a:latin typeface="Calibri" pitchFamily="34" charset="0"/>
              </a:rPr>
              <a:t>сквалена</a:t>
            </a:r>
            <a:r>
              <a:rPr lang="ru-RU" altLang="ru-RU" sz="1300" b="1" dirty="0">
                <a:solidFill>
                  <a:schemeClr val="bg1"/>
                </a:solidFill>
                <a:latin typeface="Calibri" pitchFamily="34" charset="0"/>
              </a:rPr>
              <a:t> (полиненасыщенный углеводород, который предотвращает возникновение дефицита кислорода в организме человека, а также возникновение онкологических заболеваний и многих болезней кожного покрова).</a:t>
            </a:r>
            <a:br>
              <a:rPr lang="ru-RU" altLang="ru-RU" sz="1300" b="1" dirty="0">
                <a:solidFill>
                  <a:schemeClr val="bg1"/>
                </a:solidFill>
                <a:latin typeface="Calibri" pitchFamily="34" charset="0"/>
              </a:rPr>
            </a:br>
            <a:r>
              <a:rPr lang="ru-RU" altLang="ru-RU" sz="1300" b="1" dirty="0">
                <a:solidFill>
                  <a:schemeClr val="bg1"/>
                </a:solidFill>
                <a:latin typeface="Calibri" pitchFamily="34" charset="0"/>
              </a:rPr>
              <a:t/>
            </a:r>
            <a:br>
              <a:rPr lang="ru-RU" altLang="ru-RU" sz="1300" b="1" dirty="0">
                <a:solidFill>
                  <a:schemeClr val="bg1"/>
                </a:solidFill>
                <a:latin typeface="Calibri" pitchFamily="34" charset="0"/>
              </a:rPr>
            </a:br>
            <a:r>
              <a:rPr lang="ru-RU" altLang="ru-RU" sz="1300" b="1" dirty="0">
                <a:solidFill>
                  <a:schemeClr val="bg1"/>
                </a:solidFill>
                <a:latin typeface="Calibri" pitchFamily="34" charset="0"/>
              </a:rPr>
              <a:t>Рекомендации по применению: </a:t>
            </a:r>
            <a:br>
              <a:rPr lang="ru-RU" altLang="ru-RU" sz="1300" b="1" dirty="0">
                <a:solidFill>
                  <a:schemeClr val="bg1"/>
                </a:solidFill>
                <a:latin typeface="Calibri" pitchFamily="34" charset="0"/>
              </a:rPr>
            </a:br>
            <a:r>
              <a:rPr lang="ru-RU" altLang="ru-RU" sz="1300" dirty="0">
                <a:solidFill>
                  <a:schemeClr val="bg1"/>
                </a:solidFill>
                <a:latin typeface="Calibri" pitchFamily="34" charset="0"/>
              </a:rPr>
              <a:t>взрослым по 2-3 капсулы 2 раза в день во время еды.</a:t>
            </a:r>
            <a:r>
              <a:rPr lang="ru-RU" altLang="ru-RU" sz="1300" b="1" dirty="0">
                <a:solidFill>
                  <a:schemeClr val="bg1"/>
                </a:solidFill>
                <a:latin typeface="Calibri" pitchFamily="34" charset="0"/>
              </a:rPr>
              <a:t> </a:t>
            </a:r>
            <a:br>
              <a:rPr lang="ru-RU" altLang="ru-RU" sz="1300" b="1" dirty="0">
                <a:solidFill>
                  <a:schemeClr val="bg1"/>
                </a:solidFill>
                <a:latin typeface="Calibri" pitchFamily="34" charset="0"/>
              </a:rPr>
            </a:br>
            <a:r>
              <a:rPr lang="ru-RU" altLang="ru-RU" sz="1300" b="1" dirty="0">
                <a:solidFill>
                  <a:schemeClr val="bg1"/>
                </a:solidFill>
                <a:latin typeface="Calibri" pitchFamily="34" charset="0"/>
              </a:rPr>
              <a:t/>
            </a:r>
            <a:br>
              <a:rPr lang="ru-RU" altLang="ru-RU" sz="1300" b="1" dirty="0">
                <a:solidFill>
                  <a:schemeClr val="bg1"/>
                </a:solidFill>
                <a:latin typeface="Calibri" pitchFamily="34" charset="0"/>
              </a:rPr>
            </a:br>
            <a:r>
              <a:rPr lang="ru-RU" altLang="ru-RU" sz="1300" b="1" dirty="0">
                <a:solidFill>
                  <a:schemeClr val="bg1"/>
                </a:solidFill>
                <a:latin typeface="Calibri" pitchFamily="34" charset="0"/>
              </a:rPr>
              <a:t>Противопоказания: </a:t>
            </a:r>
            <a:br>
              <a:rPr lang="ru-RU" altLang="ru-RU" sz="1300" b="1" dirty="0">
                <a:solidFill>
                  <a:schemeClr val="bg1"/>
                </a:solidFill>
                <a:latin typeface="Calibri" pitchFamily="34" charset="0"/>
              </a:rPr>
            </a:br>
            <a:r>
              <a:rPr lang="ru-RU" altLang="ru-RU" sz="1300" dirty="0">
                <a:solidFill>
                  <a:schemeClr val="bg1"/>
                </a:solidFill>
                <a:latin typeface="Calibri" pitchFamily="34" charset="0"/>
              </a:rPr>
              <a:t>индивидуальная чувствительность к компонентам. </a:t>
            </a:r>
            <a:br>
              <a:rPr lang="ru-RU" altLang="ru-RU" sz="1300" dirty="0">
                <a:solidFill>
                  <a:schemeClr val="bg1"/>
                </a:solidFill>
                <a:latin typeface="Calibri" pitchFamily="34" charset="0"/>
              </a:rPr>
            </a:br>
            <a:r>
              <a:rPr lang="ru-RU" altLang="ru-RU" sz="1300" b="1" dirty="0">
                <a:solidFill>
                  <a:schemeClr val="bg1"/>
                </a:solidFill>
                <a:latin typeface="Calibri" pitchFamily="34" charset="0"/>
              </a:rPr>
              <a:t/>
            </a:r>
            <a:br>
              <a:rPr lang="ru-RU" altLang="ru-RU" sz="1300" b="1" dirty="0">
                <a:solidFill>
                  <a:schemeClr val="bg1"/>
                </a:solidFill>
                <a:latin typeface="Calibri" pitchFamily="34" charset="0"/>
              </a:rPr>
            </a:br>
            <a:r>
              <a:rPr lang="ru-RU" altLang="ru-RU" sz="1300" b="1" dirty="0">
                <a:solidFill>
                  <a:schemeClr val="bg1"/>
                </a:solidFill>
                <a:latin typeface="Calibri" pitchFamily="34" charset="0"/>
              </a:rPr>
              <a:t>Масса нетто: </a:t>
            </a:r>
            <a:r>
              <a:rPr lang="en-US" altLang="ru-RU" sz="1300" dirty="0">
                <a:solidFill>
                  <a:schemeClr val="bg1"/>
                </a:solidFill>
                <a:latin typeface="Calibri" pitchFamily="34" charset="0"/>
              </a:rPr>
              <a:t>180 </a:t>
            </a:r>
            <a:r>
              <a:rPr lang="ru-RU" altLang="ru-RU" sz="1300" dirty="0">
                <a:solidFill>
                  <a:schemeClr val="bg1"/>
                </a:solidFill>
                <a:latin typeface="Calibri" pitchFamily="34" charset="0"/>
              </a:rPr>
              <a:t>капсул по 0,3 г</a:t>
            </a:r>
            <a:br>
              <a:rPr lang="ru-RU" altLang="ru-RU" sz="1300" dirty="0">
                <a:solidFill>
                  <a:schemeClr val="bg1"/>
                </a:solidFill>
                <a:latin typeface="Calibri" pitchFamily="34" charset="0"/>
              </a:rPr>
            </a:br>
            <a:endParaRPr lang="ru-RU" altLang="ru-RU" sz="1300" dirty="0">
              <a:solidFill>
                <a:schemeClr val="bg1"/>
              </a:solidFill>
              <a:latin typeface="Calibri" pitchFamily="34" charset="0"/>
            </a:endParaRPr>
          </a:p>
        </p:txBody>
      </p:sp>
      <p:sp>
        <p:nvSpPr>
          <p:cNvPr id="59404" name="Line 27"/>
          <p:cNvSpPr>
            <a:spLocks noChangeShapeType="1"/>
          </p:cNvSpPr>
          <p:nvPr/>
        </p:nvSpPr>
        <p:spPr bwMode="auto">
          <a:xfrm>
            <a:off x="0" y="6553200"/>
            <a:ext cx="6858000" cy="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9405" name="Line 28"/>
          <p:cNvSpPr>
            <a:spLocks noChangeShapeType="1"/>
          </p:cNvSpPr>
          <p:nvPr/>
        </p:nvSpPr>
        <p:spPr bwMode="auto">
          <a:xfrm>
            <a:off x="6781800" y="2057400"/>
            <a:ext cx="0" cy="457200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59406" name="Line 29"/>
          <p:cNvSpPr>
            <a:spLocks noChangeShapeType="1"/>
          </p:cNvSpPr>
          <p:nvPr/>
        </p:nvSpPr>
        <p:spPr bwMode="auto">
          <a:xfrm>
            <a:off x="0" y="2133600"/>
            <a:ext cx="6858000" cy="0"/>
          </a:xfrm>
          <a:prstGeom prst="line">
            <a:avLst/>
          </a:prstGeom>
          <a:noFill/>
          <a:ln w="57150">
            <a:pattFill prst="pct75">
              <a:fgClr>
                <a:srgbClr val="F79F47"/>
              </a:fgClr>
              <a:bgClr>
                <a:srgbClr val="FFFFFF"/>
              </a:bgClr>
            </a:patt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Grp="1" noChangeArrowheads="1"/>
          </p:cNvSpPr>
          <p:nvPr>
            <p:ph type="body" idx="1"/>
          </p:nvPr>
        </p:nvSpPr>
        <p:spPr/>
        <p:txBody>
          <a:bodyPr/>
          <a:lstStyle/>
          <a:p>
            <a:pPr eaLnBrk="1" hangingPunct="1"/>
            <a:endParaRPr lang="ru-RU" altLang="ru-RU" smtClean="0"/>
          </a:p>
        </p:txBody>
      </p:sp>
      <p:pic>
        <p:nvPicPr>
          <p:cNvPr id="60418" name="Picture 5" descr="spirulina"/>
          <p:cNvPicPr>
            <a:picLocks noChangeAspect="1" noChangeArrowheads="1"/>
          </p:cNvPicPr>
          <p:nvPr/>
        </p:nvPicPr>
        <p:blipFill>
          <a:blip r:embed="rId2"/>
          <a:srcRect l="9859" r="5634"/>
          <a:stretch>
            <a:fillRect/>
          </a:stretch>
        </p:blipFill>
        <p:spPr bwMode="auto">
          <a:xfrm>
            <a:off x="0" y="0"/>
            <a:ext cx="9144000" cy="6858000"/>
          </a:xfrm>
          <a:prstGeom prst="rect">
            <a:avLst/>
          </a:prstGeom>
          <a:noFill/>
          <a:ln w="9525">
            <a:noFill/>
            <a:miter lim="800000"/>
            <a:headEnd/>
            <a:tailEnd/>
          </a:ln>
        </p:spPr>
      </p:pic>
      <p:sp>
        <p:nvSpPr>
          <p:cNvPr id="75783" name="Rectangle 7"/>
          <p:cNvSpPr>
            <a:spLocks noGrp="1" noChangeArrowheads="1"/>
          </p:cNvSpPr>
          <p:nvPr>
            <p:ph type="title"/>
          </p:nvPr>
        </p:nvSpPr>
        <p:spPr>
          <a:xfrm>
            <a:off x="0" y="0"/>
            <a:ext cx="9144000" cy="1143000"/>
          </a:xfrm>
        </p:spPr>
        <p:txBody>
          <a:bodyPr/>
          <a:lstStyle/>
          <a:p>
            <a:pPr eaLnBrk="1" hangingPunct="1">
              <a:defRPr/>
            </a:pPr>
            <a:r>
              <a:rPr lang="ru-RU" altLang="ru-RU" dirty="0" err="1">
                <a:solidFill>
                  <a:schemeClr val="bg1"/>
                </a:solidFill>
                <a:effectLst>
                  <a:outerShdw blurRad="38100" dist="38100" dir="2700000" algn="tl">
                    <a:srgbClr val="000000">
                      <a:alpha val="43137"/>
                    </a:srgbClr>
                  </a:outerShdw>
                </a:effectLst>
              </a:rPr>
              <a:t>Спирулина</a:t>
            </a:r>
            <a:endParaRPr lang="ru-RU" altLang="ru-RU"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p:cNvSpPr>
            <a:spLocks noChangeArrowheads="1"/>
          </p:cNvSpPr>
          <p:nvPr/>
        </p:nvSpPr>
        <p:spPr bwMode="auto">
          <a:xfrm>
            <a:off x="2286000" y="3108325"/>
            <a:ext cx="4572000" cy="641350"/>
          </a:xfrm>
          <a:prstGeom prst="rect">
            <a:avLst/>
          </a:prstGeom>
          <a:noFill/>
          <a:ln w="9525">
            <a:noFill/>
            <a:miter lim="800000"/>
            <a:headEnd/>
            <a:tailEnd/>
          </a:ln>
        </p:spPr>
        <p:txBody>
          <a:bodyPr>
            <a:spAutoFit/>
          </a:bodyPr>
          <a:lstStyle/>
          <a:p>
            <a:pPr algn="ctr"/>
            <a:r>
              <a:rPr lang="ru-RU" altLang="ru-RU"/>
              <a:t> </a:t>
            </a:r>
            <a:endParaRPr lang="ru-RU" altLang="ru-RU" b="1">
              <a:solidFill>
                <a:schemeClr val="bg1"/>
              </a:solidFill>
            </a:endParaRPr>
          </a:p>
          <a:p>
            <a:pPr algn="ctr"/>
            <a:r>
              <a:rPr lang="ru-RU" altLang="ru-RU" b="1">
                <a:solidFill>
                  <a:schemeClr val="bg1"/>
                </a:solidFill>
              </a:rPr>
              <a:t>     Омега-3 - источник</a:t>
            </a:r>
            <a:r>
              <a:rPr lang="ru-RU" altLang="ru-RU"/>
              <a:t> </a:t>
            </a:r>
          </a:p>
        </p:txBody>
      </p:sp>
      <p:sp>
        <p:nvSpPr>
          <p:cNvPr id="61442" name="Rectangle 5"/>
          <p:cNvSpPr>
            <a:spLocks noChangeArrowheads="1"/>
          </p:cNvSpPr>
          <p:nvPr/>
        </p:nvSpPr>
        <p:spPr bwMode="auto">
          <a:xfrm>
            <a:off x="0" y="2057400"/>
            <a:ext cx="6858000" cy="4572000"/>
          </a:xfrm>
          <a:prstGeom prst="rect">
            <a:avLst/>
          </a:prstGeom>
          <a:solidFill>
            <a:schemeClr val="folHlink"/>
          </a:solidFill>
          <a:ln w="9525">
            <a:noFill/>
            <a:miter lim="800000"/>
            <a:headEnd/>
            <a:tailEnd/>
          </a:ln>
        </p:spPr>
        <p:txBody>
          <a:bodyPr tIns="0"/>
          <a:lstStyle/>
          <a:p>
            <a:pPr marL="342900" indent="-342900">
              <a:spcBef>
                <a:spcPct val="20000"/>
              </a:spcBef>
            </a:pPr>
            <a:endParaRPr lang="ru-RU" altLang="ru-RU" sz="1400" b="1" dirty="0">
              <a:solidFill>
                <a:schemeClr val="bg1"/>
              </a:solidFill>
            </a:endParaRPr>
          </a:p>
          <a:p>
            <a:pPr marL="342900" indent="-342900">
              <a:spcBef>
                <a:spcPct val="20000"/>
              </a:spcBef>
            </a:pPr>
            <a:r>
              <a:rPr lang="ru-RU" altLang="ru-RU" sz="1500" b="1" dirty="0">
                <a:solidFill>
                  <a:schemeClr val="bg1"/>
                </a:solidFill>
              </a:rPr>
              <a:t>      «</a:t>
            </a:r>
            <a:r>
              <a:rPr lang="ru-RU" altLang="ru-RU" sz="1400" b="1" dirty="0">
                <a:solidFill>
                  <a:schemeClr val="bg1"/>
                </a:solidFill>
              </a:rPr>
              <a:t>Спирулекс» – сироп лечебно-профилактического назначения на  основе </a:t>
            </a:r>
            <a:r>
              <a:rPr lang="ru-RU" altLang="ru-RU" sz="1400" b="1" dirty="0" err="1">
                <a:solidFill>
                  <a:schemeClr val="bg1"/>
                </a:solidFill>
              </a:rPr>
              <a:t>спирулины</a:t>
            </a:r>
            <a:r>
              <a:rPr lang="ru-RU" altLang="ru-RU" sz="1400" b="1" dirty="0">
                <a:solidFill>
                  <a:schemeClr val="bg1"/>
                </a:solidFill>
              </a:rPr>
              <a:t> с высоким содержанием биологически активных веществ в наиболее усваиваемой форме.</a:t>
            </a:r>
          </a:p>
          <a:p>
            <a:pPr marL="342900" indent="-342900">
              <a:spcBef>
                <a:spcPct val="20000"/>
              </a:spcBef>
            </a:pPr>
            <a:endParaRPr lang="ru-RU" altLang="ru-RU" sz="1400" b="1" dirty="0">
              <a:solidFill>
                <a:schemeClr val="bg1"/>
              </a:solidFill>
            </a:endParaRPr>
          </a:p>
          <a:p>
            <a:pPr marL="342900" indent="-342900">
              <a:spcBef>
                <a:spcPct val="20000"/>
              </a:spcBef>
              <a:buFontTx/>
              <a:buChar char="•"/>
            </a:pPr>
            <a:r>
              <a:rPr lang="ru-RU" altLang="ru-RU" sz="1500" b="1" dirty="0">
                <a:solidFill>
                  <a:schemeClr val="bg1"/>
                </a:solidFill>
              </a:rPr>
              <a:t>Обладает общеукрепляющим действием, особенно полезен для  детей и взрослых, подверженных простудным заболеваниям,  нарушениям обмена веществ, гормонального статуса и  кроветворения.</a:t>
            </a:r>
          </a:p>
          <a:p>
            <a:pPr marL="342900" indent="-342900">
              <a:spcBef>
                <a:spcPct val="20000"/>
              </a:spcBef>
              <a:buFontTx/>
              <a:buChar char="•"/>
            </a:pPr>
            <a:endParaRPr lang="ru-RU" altLang="ru-RU" sz="1500" b="1" dirty="0">
              <a:solidFill>
                <a:schemeClr val="bg1"/>
              </a:solidFill>
            </a:endParaRPr>
          </a:p>
          <a:p>
            <a:pPr marL="342900" indent="-342900">
              <a:spcBef>
                <a:spcPct val="20000"/>
              </a:spcBef>
              <a:buFontTx/>
              <a:buChar char="•"/>
            </a:pPr>
            <a:r>
              <a:rPr lang="ru-RU" altLang="ru-RU" sz="1500" b="1" dirty="0">
                <a:solidFill>
                  <a:schemeClr val="bg1"/>
                </a:solidFill>
              </a:rPr>
              <a:t>Содержит ценный </a:t>
            </a:r>
            <a:r>
              <a:rPr lang="ru-RU" altLang="ru-RU" sz="1500" b="1" dirty="0" err="1">
                <a:solidFill>
                  <a:schemeClr val="bg1"/>
                </a:solidFill>
              </a:rPr>
              <a:t>голубой</a:t>
            </a:r>
            <a:r>
              <a:rPr lang="ru-RU" altLang="ru-RU" sz="1500" b="1" dirty="0">
                <a:solidFill>
                  <a:schemeClr val="bg1"/>
                </a:solidFill>
              </a:rPr>
              <a:t> пигмент </a:t>
            </a:r>
            <a:r>
              <a:rPr lang="ru-RU" altLang="ru-RU" sz="1500" b="1" dirty="0" err="1">
                <a:solidFill>
                  <a:schemeClr val="bg1"/>
                </a:solidFill>
              </a:rPr>
              <a:t>фикоцианин</a:t>
            </a:r>
            <a:r>
              <a:rPr lang="ru-RU" altLang="ru-RU" sz="1500" b="1" dirty="0">
                <a:solidFill>
                  <a:schemeClr val="bg1"/>
                </a:solidFill>
              </a:rPr>
              <a:t> (до 250 мкг/г),  который способен выводить из организма радиоактивный цезий,  стронций, другие тяжелые металлы и </a:t>
            </a:r>
            <a:r>
              <a:rPr lang="ru-RU" altLang="ru-RU" sz="1500" b="1" dirty="0" err="1">
                <a:solidFill>
                  <a:schemeClr val="bg1"/>
                </a:solidFill>
              </a:rPr>
              <a:t>токсиканты</a:t>
            </a:r>
            <a:r>
              <a:rPr lang="ru-RU" altLang="ru-RU" sz="1500" b="1" dirty="0">
                <a:solidFill>
                  <a:schemeClr val="bg1"/>
                </a:solidFill>
              </a:rPr>
              <a:t>.</a:t>
            </a:r>
          </a:p>
          <a:p>
            <a:pPr marL="342900" indent="-342900">
              <a:spcBef>
                <a:spcPct val="20000"/>
              </a:spcBef>
              <a:buFontTx/>
              <a:buChar char="•"/>
            </a:pPr>
            <a:endParaRPr lang="ru-RU" altLang="ru-RU" sz="1500" b="1" dirty="0">
              <a:solidFill>
                <a:schemeClr val="bg1"/>
              </a:solidFill>
            </a:endParaRPr>
          </a:p>
          <a:p>
            <a:pPr marL="342900" indent="-342900">
              <a:spcBef>
                <a:spcPct val="20000"/>
              </a:spcBef>
            </a:pPr>
            <a:r>
              <a:rPr lang="ru-RU" altLang="ru-RU" sz="1400" b="1" dirty="0">
                <a:solidFill>
                  <a:schemeClr val="bg1"/>
                </a:solidFill>
              </a:rPr>
              <a:t>       Противопоказания: </a:t>
            </a:r>
            <a:r>
              <a:rPr lang="ru-RU" altLang="ru-RU" sz="1400" dirty="0">
                <a:solidFill>
                  <a:schemeClr val="bg1"/>
                </a:solidFill>
              </a:rPr>
              <a:t>Сахарный диабет.</a:t>
            </a:r>
            <a:endParaRPr lang="ru-RU" altLang="ru-RU" sz="1400" b="1" dirty="0">
              <a:solidFill>
                <a:schemeClr val="bg1"/>
              </a:solidFill>
            </a:endParaRPr>
          </a:p>
          <a:p>
            <a:pPr marL="342900" indent="-342900">
              <a:spcBef>
                <a:spcPct val="20000"/>
              </a:spcBef>
            </a:pPr>
            <a:r>
              <a:rPr lang="ru-RU" altLang="ru-RU" sz="1400" b="1" dirty="0">
                <a:solidFill>
                  <a:schemeClr val="bg1"/>
                </a:solidFill>
              </a:rPr>
              <a:t>       Рекомендации по применению: </a:t>
            </a:r>
            <a:r>
              <a:rPr lang="ru-RU" altLang="ru-RU" sz="1400" dirty="0">
                <a:solidFill>
                  <a:schemeClr val="bg1"/>
                </a:solidFill>
              </a:rPr>
              <a:t>взрослым - по 1 столовой ложке (15 мл)  3 раза в день во время еды. Перед употреблением взболтать. </a:t>
            </a:r>
          </a:p>
          <a:p>
            <a:pPr marL="342900" indent="-342900">
              <a:spcBef>
                <a:spcPct val="20000"/>
              </a:spcBef>
            </a:pPr>
            <a:r>
              <a:rPr lang="ru-RU" altLang="ru-RU" sz="1400" b="1" dirty="0">
                <a:solidFill>
                  <a:schemeClr val="bg1"/>
                </a:solidFill>
              </a:rPr>
              <a:t>       Масса нетто:</a:t>
            </a:r>
            <a:r>
              <a:rPr lang="ru-RU" altLang="ru-RU" sz="1400" dirty="0">
                <a:solidFill>
                  <a:schemeClr val="bg1"/>
                </a:solidFill>
              </a:rPr>
              <a:t> 125 мл</a:t>
            </a:r>
          </a:p>
        </p:txBody>
      </p:sp>
      <p:sp>
        <p:nvSpPr>
          <p:cNvPr id="61443" name="Line 7"/>
          <p:cNvSpPr>
            <a:spLocks noChangeShapeType="1"/>
          </p:cNvSpPr>
          <p:nvPr/>
        </p:nvSpPr>
        <p:spPr bwMode="auto">
          <a:xfrm>
            <a:off x="0" y="2133600"/>
            <a:ext cx="6858000" cy="0"/>
          </a:xfrm>
          <a:prstGeom prst="line">
            <a:avLst/>
          </a:prstGeom>
          <a:noFill/>
          <a:ln w="57150">
            <a:pattFill prst="pct75">
              <a:fgClr>
                <a:schemeClr val="accent2"/>
              </a:fgClr>
              <a:bgClr>
                <a:srgbClr val="FFFFFF"/>
              </a:bgClr>
            </a:pattFill>
            <a:round/>
            <a:headEnd/>
            <a:tailEnd/>
          </a:ln>
        </p:spPr>
        <p:txBody>
          <a:bodyPr/>
          <a:lstStyle/>
          <a:p>
            <a:endParaRPr lang="ru-RU"/>
          </a:p>
        </p:txBody>
      </p:sp>
      <p:sp>
        <p:nvSpPr>
          <p:cNvPr id="61444" name="Line 8"/>
          <p:cNvSpPr>
            <a:spLocks noChangeShapeType="1"/>
          </p:cNvSpPr>
          <p:nvPr/>
        </p:nvSpPr>
        <p:spPr bwMode="auto">
          <a:xfrm>
            <a:off x="0" y="6553200"/>
            <a:ext cx="6858000" cy="0"/>
          </a:xfrm>
          <a:prstGeom prst="line">
            <a:avLst/>
          </a:prstGeom>
          <a:noFill/>
          <a:ln w="57150">
            <a:pattFill prst="pct75">
              <a:fgClr>
                <a:srgbClr val="F79F47"/>
              </a:fgClr>
              <a:bgClr>
                <a:srgbClr val="FFFFFF"/>
              </a:bgClr>
            </a:pattFill>
            <a:round/>
            <a:headEnd/>
            <a:tailEnd/>
          </a:ln>
        </p:spPr>
        <p:txBody>
          <a:bodyPr/>
          <a:lstStyle/>
          <a:p>
            <a:endParaRPr lang="ru-RU"/>
          </a:p>
        </p:txBody>
      </p:sp>
      <p:sp>
        <p:nvSpPr>
          <p:cNvPr id="61445" name="Line 9"/>
          <p:cNvSpPr>
            <a:spLocks noChangeShapeType="1"/>
          </p:cNvSpPr>
          <p:nvPr/>
        </p:nvSpPr>
        <p:spPr bwMode="auto">
          <a:xfrm>
            <a:off x="6781800" y="2057400"/>
            <a:ext cx="0" cy="4572000"/>
          </a:xfrm>
          <a:prstGeom prst="line">
            <a:avLst/>
          </a:prstGeom>
          <a:noFill/>
          <a:ln w="57150">
            <a:pattFill prst="pct75">
              <a:fgClr>
                <a:srgbClr val="FF0000"/>
              </a:fgClr>
              <a:bgClr>
                <a:srgbClr val="FFFFFF"/>
              </a:bgClr>
            </a:pattFill>
            <a:round/>
            <a:headEnd/>
            <a:tailEnd/>
          </a:ln>
        </p:spPr>
        <p:txBody>
          <a:bodyPr/>
          <a:lstStyle/>
          <a:p>
            <a:endParaRPr lang="ru-RU"/>
          </a:p>
        </p:txBody>
      </p:sp>
      <p:sp>
        <p:nvSpPr>
          <p:cNvPr id="61446" name="Line 13"/>
          <p:cNvSpPr>
            <a:spLocks noChangeShapeType="1"/>
          </p:cNvSpPr>
          <p:nvPr/>
        </p:nvSpPr>
        <p:spPr bwMode="auto">
          <a:xfrm>
            <a:off x="152400" y="1676400"/>
            <a:ext cx="7467600" cy="0"/>
          </a:xfrm>
          <a:prstGeom prst="line">
            <a:avLst/>
          </a:prstGeom>
          <a:noFill/>
          <a:ln w="57150">
            <a:solidFill>
              <a:schemeClr val="folHlink"/>
            </a:solidFill>
            <a:round/>
            <a:headEnd/>
            <a:tailEnd/>
          </a:ln>
        </p:spPr>
        <p:txBody>
          <a:bodyPr/>
          <a:lstStyle/>
          <a:p>
            <a:endParaRPr lang="ru-RU"/>
          </a:p>
        </p:txBody>
      </p:sp>
      <p:pic>
        <p:nvPicPr>
          <p:cNvPr id="61447" name="Picture 16"/>
          <p:cNvPicPr>
            <a:picLocks noChangeAspect="1" noChangeArrowheads="1"/>
          </p:cNvPicPr>
          <p:nvPr/>
        </p:nvPicPr>
        <p:blipFill>
          <a:blip r:embed="rId3">
            <a:lum bright="6000" contrast="18000"/>
          </a:blip>
          <a:srcRect/>
          <a:stretch>
            <a:fillRect/>
          </a:stretch>
        </p:blipFill>
        <p:spPr bwMode="auto">
          <a:xfrm>
            <a:off x="7086600" y="2362200"/>
            <a:ext cx="1819275" cy="3886200"/>
          </a:xfrm>
          <a:prstGeom prst="rect">
            <a:avLst/>
          </a:prstGeom>
          <a:noFill/>
          <a:ln w="9525">
            <a:noFill/>
            <a:miter lim="800000"/>
            <a:headEnd/>
            <a:tailEnd/>
          </a:ln>
        </p:spPr>
      </p:pic>
      <p:sp>
        <p:nvSpPr>
          <p:cNvPr id="61448" name="Rectangle 19"/>
          <p:cNvSpPr>
            <a:spLocks noChangeArrowheads="1"/>
          </p:cNvSpPr>
          <p:nvPr/>
        </p:nvSpPr>
        <p:spPr bwMode="auto">
          <a:xfrm>
            <a:off x="3505200" y="152400"/>
            <a:ext cx="5410200" cy="1368425"/>
          </a:xfrm>
          <a:prstGeom prst="rect">
            <a:avLst/>
          </a:prstGeom>
          <a:noFill/>
          <a:ln w="9525">
            <a:noFill/>
            <a:miter lim="800000"/>
            <a:headEnd/>
            <a:tailEnd/>
          </a:ln>
        </p:spPr>
        <p:txBody>
          <a:bodyPr>
            <a:spAutoFit/>
          </a:bodyPr>
          <a:lstStyle/>
          <a:p>
            <a:pPr marL="88900"/>
            <a:r>
              <a:rPr lang="ru-RU" altLang="ru-RU" sz="1400" b="1">
                <a:solidFill>
                  <a:schemeClr val="folHlink"/>
                </a:solidFill>
              </a:rPr>
              <a:t>В суточной порции «Спирулекса» содержится:                    Витамин C 117,0 мг что составляет 195% от рекомендуемого суточного уровня потребления* </a:t>
            </a:r>
            <a:br>
              <a:rPr lang="ru-RU" altLang="ru-RU" sz="1400" b="1">
                <a:solidFill>
                  <a:schemeClr val="folHlink"/>
                </a:solidFill>
              </a:rPr>
            </a:br>
            <a:endParaRPr lang="ru-RU" altLang="ru-RU" sz="1400" b="1">
              <a:solidFill>
                <a:schemeClr val="folHlink"/>
              </a:solidFill>
            </a:endParaRPr>
          </a:p>
          <a:p>
            <a:pPr marL="88900"/>
            <a:r>
              <a:rPr lang="ru-RU" altLang="ru-RU" sz="1400" b="1">
                <a:solidFill>
                  <a:schemeClr val="folHlink"/>
                </a:solidFill>
              </a:rPr>
              <a:t>*Не превышает верхнего допустимого уровня  потребления (2000 мг/сутки)</a:t>
            </a:r>
          </a:p>
        </p:txBody>
      </p:sp>
      <p:sp>
        <p:nvSpPr>
          <p:cNvPr id="61449" name="Line 21"/>
          <p:cNvSpPr>
            <a:spLocks noChangeShapeType="1"/>
          </p:cNvSpPr>
          <p:nvPr/>
        </p:nvSpPr>
        <p:spPr bwMode="auto">
          <a:xfrm>
            <a:off x="0" y="1752600"/>
            <a:ext cx="7391400" cy="0"/>
          </a:xfrm>
          <a:prstGeom prst="line">
            <a:avLst/>
          </a:prstGeom>
          <a:noFill/>
          <a:ln w="57150">
            <a:solidFill>
              <a:srgbClr val="F79F47"/>
            </a:solidFill>
            <a:round/>
            <a:headEnd/>
            <a:tailEnd/>
          </a:ln>
        </p:spPr>
        <p:txBody>
          <a:bodyPr/>
          <a:lstStyle/>
          <a:p>
            <a:endParaRPr lang="ru-RU"/>
          </a:p>
        </p:txBody>
      </p:sp>
      <p:sp>
        <p:nvSpPr>
          <p:cNvPr id="61450" name="Line 23"/>
          <p:cNvSpPr>
            <a:spLocks noChangeShapeType="1"/>
          </p:cNvSpPr>
          <p:nvPr/>
        </p:nvSpPr>
        <p:spPr bwMode="auto">
          <a:xfrm>
            <a:off x="3352800" y="304800"/>
            <a:ext cx="0" cy="1143000"/>
          </a:xfrm>
          <a:prstGeom prst="line">
            <a:avLst/>
          </a:prstGeom>
          <a:noFill/>
          <a:ln w="76200">
            <a:solidFill>
              <a:srgbClr val="F79F47"/>
            </a:solidFill>
            <a:round/>
            <a:headEnd/>
            <a:tailEnd/>
          </a:ln>
        </p:spPr>
        <p:txBody>
          <a:bodyPr/>
          <a:lstStyle/>
          <a:p>
            <a:endParaRPr lang="ru-RU"/>
          </a:p>
        </p:txBody>
      </p:sp>
      <p:sp>
        <p:nvSpPr>
          <p:cNvPr id="61451" name="Line 24"/>
          <p:cNvSpPr>
            <a:spLocks noChangeShapeType="1"/>
          </p:cNvSpPr>
          <p:nvPr/>
        </p:nvSpPr>
        <p:spPr bwMode="auto">
          <a:xfrm>
            <a:off x="3429000" y="228600"/>
            <a:ext cx="0" cy="1143000"/>
          </a:xfrm>
          <a:prstGeom prst="line">
            <a:avLst/>
          </a:prstGeom>
          <a:noFill/>
          <a:ln w="76200">
            <a:solidFill>
              <a:schemeClr val="folHlink"/>
            </a:solidFill>
            <a:round/>
            <a:headEnd/>
            <a:tailEnd/>
          </a:ln>
        </p:spPr>
        <p:txBody>
          <a:bodyPr/>
          <a:lstStyle/>
          <a:p>
            <a:endParaRPr lang="ru-RU"/>
          </a:p>
        </p:txBody>
      </p:sp>
      <p:sp>
        <p:nvSpPr>
          <p:cNvPr id="61452" name="Rectangle 26"/>
          <p:cNvSpPr>
            <a:spLocks noChangeArrowheads="1"/>
          </p:cNvSpPr>
          <p:nvPr/>
        </p:nvSpPr>
        <p:spPr bwMode="auto">
          <a:xfrm>
            <a:off x="228600" y="228600"/>
            <a:ext cx="3048000" cy="701675"/>
          </a:xfrm>
          <a:prstGeom prst="rect">
            <a:avLst/>
          </a:prstGeom>
          <a:noFill/>
          <a:ln w="9525">
            <a:noFill/>
            <a:miter lim="800000"/>
            <a:headEnd/>
            <a:tailEnd/>
          </a:ln>
        </p:spPr>
        <p:txBody>
          <a:bodyPr>
            <a:spAutoFit/>
          </a:bodyPr>
          <a:lstStyle/>
          <a:p>
            <a:pPr>
              <a:spcBef>
                <a:spcPct val="30000"/>
              </a:spcBef>
            </a:pPr>
            <a:r>
              <a:rPr lang="ru-RU" altLang="ru-RU" sz="2000" b="1" dirty="0">
                <a:solidFill>
                  <a:schemeClr val="folHlink"/>
                </a:solidFill>
              </a:rPr>
              <a:t>«Спирулекс» – сиропы из </a:t>
            </a:r>
            <a:r>
              <a:rPr lang="ru-RU" altLang="ru-RU" sz="2000" b="1" dirty="0" err="1">
                <a:solidFill>
                  <a:schemeClr val="folHlink"/>
                </a:solidFill>
              </a:rPr>
              <a:t>спирулины</a:t>
            </a:r>
            <a:endParaRPr lang="ru-RU" altLang="ru-RU" sz="2000" b="1" dirty="0">
              <a:solidFill>
                <a:schemeClr val="folHlink"/>
              </a:solidFill>
            </a:endParaRPr>
          </a:p>
        </p:txBody>
      </p:sp>
      <p:sp>
        <p:nvSpPr>
          <p:cNvPr id="61453" name="Rectangle 27"/>
          <p:cNvSpPr>
            <a:spLocks noChangeArrowheads="1"/>
          </p:cNvSpPr>
          <p:nvPr/>
        </p:nvSpPr>
        <p:spPr bwMode="auto">
          <a:xfrm>
            <a:off x="228600" y="914400"/>
            <a:ext cx="3319463" cy="517525"/>
          </a:xfrm>
          <a:prstGeom prst="rect">
            <a:avLst/>
          </a:prstGeom>
          <a:noFill/>
          <a:ln w="9525">
            <a:noFill/>
            <a:miter lim="800000"/>
            <a:headEnd/>
            <a:tailEnd/>
          </a:ln>
        </p:spPr>
        <p:txBody>
          <a:bodyPr>
            <a:spAutoFit/>
          </a:bodyPr>
          <a:lstStyle/>
          <a:p>
            <a:pPr>
              <a:spcBef>
                <a:spcPct val="30000"/>
              </a:spcBef>
            </a:pPr>
            <a:r>
              <a:rPr lang="ru-RU" altLang="ru-RU" sz="1400" b="1">
                <a:solidFill>
                  <a:schemeClr val="folHlink"/>
                </a:solidFill>
              </a:rPr>
              <a:t>(с йодом, селеном, рутином, медом, солодковым корнем)</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3200"/>
            <a:ext cx="8229600" cy="1143000"/>
          </a:xfrm>
        </p:spPr>
        <p:txBody>
          <a:bodyPr/>
          <a:lstStyle/>
          <a:p>
            <a:pPr eaLnBrk="1" hangingPunct="1">
              <a:defRPr/>
            </a:pPr>
            <a:r>
              <a:rPr lang="ru-RU" altLang="ru-RU" sz="5400" dirty="0">
                <a:solidFill>
                  <a:schemeClr val="bg1"/>
                </a:solidFill>
                <a:effectLst>
                  <a:outerShdw blurRad="38100" dist="38100" dir="2700000" algn="tl">
                    <a:srgbClr val="000000">
                      <a:alpha val="43137"/>
                    </a:srgbClr>
                  </a:outerShdw>
                </a:effectLst>
              </a:rPr>
              <a:t>Заинтересовало? </a:t>
            </a:r>
            <a:br>
              <a:rPr lang="ru-RU" altLang="ru-RU" sz="5400" dirty="0">
                <a:solidFill>
                  <a:schemeClr val="bg1"/>
                </a:solidFill>
                <a:effectLst>
                  <a:outerShdw blurRad="38100" dist="38100" dir="2700000" algn="tl">
                    <a:srgbClr val="000000">
                      <a:alpha val="43137"/>
                    </a:srgbClr>
                  </a:outerShdw>
                </a:effectLst>
              </a:rPr>
            </a:br>
            <a:r>
              <a:rPr lang="ru-RU" altLang="ru-RU" sz="5400" dirty="0">
                <a:solidFill>
                  <a:schemeClr val="bg1"/>
                </a:solidFill>
                <a:effectLst>
                  <a:outerShdw blurRad="38100" dist="38100" dir="2700000" algn="tl">
                    <a:srgbClr val="000000">
                      <a:alpha val="43137"/>
                    </a:srgbClr>
                  </a:outerShdw>
                </a:effectLst>
              </a:rPr>
              <a:t>Тогда мы предлагаем Вам построить свой бизнес вместе с «</a:t>
            </a:r>
            <a:r>
              <a:rPr lang="ru-RU" altLang="ru-RU" sz="5400" dirty="0" err="1">
                <a:solidFill>
                  <a:schemeClr val="bg1"/>
                </a:solidFill>
                <a:effectLst>
                  <a:outerShdw blurRad="38100" dist="38100" dir="2700000" algn="tl">
                    <a:srgbClr val="000000">
                      <a:alpha val="43137"/>
                    </a:srgbClr>
                  </a:outerShdw>
                </a:effectLst>
              </a:rPr>
              <a:t>Пантикой</a:t>
            </a:r>
            <a:r>
              <a:rPr lang="ru-RU" altLang="ru-RU" sz="5400" dirty="0">
                <a:solidFill>
                  <a:schemeClr val="bg1"/>
                </a:solidFill>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0"/>
            <a:ext cx="9144000" cy="1143000"/>
          </a:xfrm>
        </p:spPr>
        <p:txBody>
          <a:bodyPr/>
          <a:lstStyle/>
          <a:p>
            <a:pPr eaLnBrk="1" hangingPunct="1">
              <a:defRPr/>
            </a:pPr>
            <a:r>
              <a:rPr lang="ru-RU" altLang="ru-RU" sz="3600" dirty="0">
                <a:solidFill>
                  <a:schemeClr val="bg1"/>
                </a:solidFill>
                <a:effectLst>
                  <a:outerShdw blurRad="38100" dist="38100" dir="2700000" algn="tl">
                    <a:srgbClr val="000000">
                      <a:alpha val="43137"/>
                    </a:srgbClr>
                  </a:outerShdw>
                </a:effectLst>
              </a:rPr>
              <a:t>Создай свой бизнес с «ПАНТИКОЙ»!</a:t>
            </a:r>
          </a:p>
        </p:txBody>
      </p:sp>
      <p:sp>
        <p:nvSpPr>
          <p:cNvPr id="143363" name="Rectangle 3"/>
          <p:cNvSpPr>
            <a:spLocks noGrp="1" noChangeArrowheads="1"/>
          </p:cNvSpPr>
          <p:nvPr>
            <p:ph type="body" idx="1"/>
          </p:nvPr>
        </p:nvSpPr>
        <p:spPr>
          <a:xfrm>
            <a:off x="381000" y="1066800"/>
            <a:ext cx="8382000" cy="5181600"/>
          </a:xfrm>
        </p:spPr>
        <p:txBody>
          <a:bodyPr/>
          <a:lstStyle/>
          <a:p>
            <a:pPr marL="0" indent="0" eaLnBrk="1" hangingPunct="1">
              <a:lnSpc>
                <a:spcPct val="80000"/>
              </a:lnSpc>
              <a:defRPr/>
            </a:pPr>
            <a:endParaRPr lang="ru-RU" altLang="ru-RU" sz="2100" b="1" dirty="0">
              <a:solidFill>
                <a:schemeClr val="bg1"/>
              </a:solidFill>
            </a:endParaRPr>
          </a:p>
          <a:p>
            <a:pPr marL="0" indent="0" eaLnBrk="1" hangingPunct="1">
              <a:lnSpc>
                <a:spcPct val="80000"/>
              </a:lnSpc>
              <a:buFontTx/>
              <a:buNone/>
              <a:defRPr/>
            </a:pPr>
            <a:r>
              <a:rPr lang="ru-RU" altLang="ru-RU" sz="2100" b="1" dirty="0">
                <a:solidFill>
                  <a:schemeClr val="bg1"/>
                </a:solidFill>
                <a:effectLst>
                  <a:outerShdw blurRad="38100" dist="38100" dir="2700000" algn="tl">
                    <a:srgbClr val="000000">
                      <a:alpha val="43137"/>
                    </a:srgbClr>
                  </a:outerShdw>
                </a:effectLst>
              </a:rPr>
              <a:t>Открой фирменный магазин «</a:t>
            </a:r>
            <a:r>
              <a:rPr lang="ru-RU" altLang="ru-RU" sz="2100" b="1" dirty="0" err="1">
                <a:solidFill>
                  <a:schemeClr val="bg1"/>
                </a:solidFill>
                <a:effectLst>
                  <a:outerShdw blurRad="38100" dist="38100" dir="2700000" algn="tl">
                    <a:srgbClr val="000000">
                      <a:alpha val="43137"/>
                    </a:srgbClr>
                  </a:outerShdw>
                </a:effectLst>
              </a:rPr>
              <a:t>Пантики</a:t>
            </a:r>
            <a:r>
              <a:rPr lang="ru-RU" altLang="ru-RU" sz="2100" b="1" dirty="0">
                <a:solidFill>
                  <a:schemeClr val="bg1"/>
                </a:solidFill>
                <a:effectLst>
                  <a:outerShdw blurRad="38100" dist="38100" dir="2700000" algn="tl">
                    <a:srgbClr val="000000">
                      <a:alpha val="43137"/>
                    </a:srgbClr>
                  </a:outerShdw>
                </a:effectLst>
              </a:rPr>
              <a:t>» и получи                                                     специальные условия работы:</a:t>
            </a:r>
          </a:p>
          <a:p>
            <a:pPr marL="0" indent="0" eaLnBrk="1" hangingPunct="1">
              <a:lnSpc>
                <a:spcPct val="80000"/>
              </a:lnSpc>
              <a:buFontTx/>
              <a:buNone/>
              <a:defRPr/>
            </a:pPr>
            <a:endParaRPr lang="ru-RU" altLang="ru-RU" sz="2100" b="1" dirty="0">
              <a:solidFill>
                <a:schemeClr val="bg1"/>
              </a:solidFill>
              <a:effectLst>
                <a:outerShdw blurRad="38100" dist="38100" dir="2700000" algn="tl">
                  <a:srgbClr val="000000">
                    <a:alpha val="43137"/>
                  </a:srgbClr>
                </a:outerShdw>
              </a:effectLst>
            </a:endParaRP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Цена по минимальной оптовой цене без привязки к объему.</a:t>
            </a: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Размещение на официальном сайте «</a:t>
            </a:r>
            <a:r>
              <a:rPr lang="ru-RU" altLang="ru-RU" sz="2100" b="1" dirty="0" err="1">
                <a:solidFill>
                  <a:schemeClr val="bg1"/>
                </a:solidFill>
                <a:effectLst>
                  <a:outerShdw blurRad="38100" dist="38100" dir="2700000" algn="tl">
                    <a:srgbClr val="000000">
                      <a:alpha val="43137"/>
                    </a:srgbClr>
                  </a:outerShdw>
                </a:effectLst>
              </a:rPr>
              <a:t>Пантики</a:t>
            </a:r>
            <a:r>
              <a:rPr lang="ru-RU" altLang="ru-RU" sz="2100" b="1" dirty="0">
                <a:solidFill>
                  <a:schemeClr val="bg1"/>
                </a:solidFill>
                <a:effectLst>
                  <a:outerShdw blurRad="38100" dist="38100" dir="2700000" algn="tl">
                    <a:srgbClr val="000000">
                      <a:alpha val="43137"/>
                    </a:srgbClr>
                  </a:outerShdw>
                </a:effectLst>
              </a:rPr>
              <a:t>» с обозначением «фирменный магазин».</a:t>
            </a: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Обеспечим фирменной атрибутикой.</a:t>
            </a:r>
          </a:p>
          <a:p>
            <a:pPr marL="0" indent="0" eaLnBrk="1" hangingPunct="1">
              <a:lnSpc>
                <a:spcPct val="80000"/>
              </a:lnSpc>
              <a:buFontTx/>
              <a:buNone/>
              <a:defRPr/>
            </a:pPr>
            <a:endParaRPr lang="ru-RU" altLang="ru-RU" sz="2100" b="1" dirty="0">
              <a:solidFill>
                <a:schemeClr val="bg1"/>
              </a:solidFill>
              <a:effectLst>
                <a:outerShdw blurRad="38100" dist="38100" dir="2700000" algn="tl">
                  <a:srgbClr val="000000">
                    <a:alpha val="43137"/>
                  </a:srgbClr>
                </a:outerShdw>
              </a:effectLst>
            </a:endParaRPr>
          </a:p>
          <a:p>
            <a:pPr marL="0" indent="0" eaLnBrk="1" hangingPunct="1">
              <a:lnSpc>
                <a:spcPct val="80000"/>
              </a:lnSpc>
              <a:buFontTx/>
              <a:buNone/>
              <a:defRPr/>
            </a:pPr>
            <a:r>
              <a:rPr lang="ru-RU" altLang="ru-RU" sz="2100" b="1" dirty="0">
                <a:solidFill>
                  <a:schemeClr val="bg1"/>
                </a:solidFill>
                <a:effectLst>
                  <a:outerShdw blurRad="38100" dist="38100" dir="2700000" algn="tl">
                    <a:srgbClr val="000000">
                      <a:alpha val="43137"/>
                    </a:srgbClr>
                  </a:outerShdw>
                </a:effectLst>
              </a:rPr>
              <a:t>Условия сотрудничества:</a:t>
            </a:r>
          </a:p>
          <a:p>
            <a:pPr marL="0" indent="0" eaLnBrk="1" hangingPunct="1">
              <a:lnSpc>
                <a:spcPct val="80000"/>
              </a:lnSpc>
              <a:buFontTx/>
              <a:buNone/>
              <a:defRPr/>
            </a:pPr>
            <a:endParaRPr lang="ru-RU" altLang="ru-RU" sz="2100" b="1" dirty="0">
              <a:solidFill>
                <a:schemeClr val="bg1"/>
              </a:solidFill>
              <a:effectLst>
                <a:outerShdw blurRad="38100" dist="38100" dir="2700000" algn="tl">
                  <a:srgbClr val="000000">
                    <a:alpha val="43137"/>
                  </a:srgbClr>
                </a:outerShdw>
              </a:effectLst>
            </a:endParaRP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Наличие ООО или ИП</a:t>
            </a: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Поддержание имиджа «</a:t>
            </a:r>
            <a:r>
              <a:rPr lang="ru-RU" altLang="ru-RU" sz="2100" b="1" dirty="0" err="1">
                <a:solidFill>
                  <a:schemeClr val="bg1"/>
                </a:solidFill>
                <a:effectLst>
                  <a:outerShdw blurRad="38100" dist="38100" dir="2700000" algn="tl">
                    <a:srgbClr val="000000">
                      <a:alpha val="43137"/>
                    </a:srgbClr>
                  </a:outerShdw>
                </a:effectLst>
              </a:rPr>
              <a:t>Пантики</a:t>
            </a:r>
            <a:r>
              <a:rPr lang="ru-RU" altLang="ru-RU" sz="2100" b="1" dirty="0">
                <a:solidFill>
                  <a:schemeClr val="bg1"/>
                </a:solidFill>
                <a:effectLst>
                  <a:outerShdw blurRad="38100" dist="38100" dir="2700000" algn="tl">
                    <a:srgbClr val="000000">
                      <a:alpha val="43137"/>
                    </a:srgbClr>
                  </a:outerShdw>
                </a:effectLst>
              </a:rPr>
              <a:t>»</a:t>
            </a: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Наличие полного ассортимента продукции</a:t>
            </a:r>
          </a:p>
          <a:p>
            <a:pPr marL="0" indent="0"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Реализация по </a:t>
            </a:r>
            <a:r>
              <a:rPr lang="ru-RU" altLang="ru-RU" sz="2100" b="1" dirty="0" err="1">
                <a:solidFill>
                  <a:schemeClr val="bg1"/>
                </a:solidFill>
                <a:effectLst>
                  <a:outerShdw blurRad="38100" dist="38100" dir="2700000" algn="tl">
                    <a:srgbClr val="000000">
                      <a:alpha val="43137"/>
                    </a:srgbClr>
                  </a:outerShdw>
                </a:effectLst>
              </a:rPr>
              <a:t>рекомендованым</a:t>
            </a:r>
            <a:r>
              <a:rPr lang="ru-RU" altLang="ru-RU" sz="2100" b="1" dirty="0">
                <a:solidFill>
                  <a:schemeClr val="bg1"/>
                </a:solidFill>
                <a:effectLst>
                  <a:outerShdw blurRad="38100" dist="38100" dir="2700000" algn="tl">
                    <a:srgbClr val="000000">
                      <a:alpha val="43137"/>
                    </a:srgbClr>
                  </a:outerShdw>
                </a:effectLst>
              </a:rPr>
              <a:t> ценам.</a:t>
            </a:r>
          </a:p>
          <a:p>
            <a:pPr marL="0" indent="0" eaLnBrk="1" hangingPunct="1">
              <a:lnSpc>
                <a:spcPct val="80000"/>
              </a:lnSpc>
              <a:defRPr/>
            </a:pPr>
            <a:endParaRPr lang="ru-RU" altLang="ru-RU" sz="2100" b="1" dirty="0">
              <a:solidFill>
                <a:schemeClr val="bg1"/>
              </a:solidFill>
              <a:effectLst>
                <a:outerShdw blurRad="38100" dist="38100" dir="2700000" algn="tl">
                  <a:srgbClr val="000000">
                    <a:alpha val="43137"/>
                  </a:srgbClr>
                </a:outerShdw>
              </a:effectLst>
            </a:endParaRPr>
          </a:p>
          <a:p>
            <a:pPr marL="0" indent="0" eaLnBrk="1" hangingPunct="1">
              <a:lnSpc>
                <a:spcPct val="80000"/>
              </a:lnSpc>
              <a:buFontTx/>
              <a:buNone/>
              <a:defRPr/>
            </a:pPr>
            <a:r>
              <a:rPr lang="ru-RU" altLang="ru-RU" sz="2100" b="1" dirty="0">
                <a:solidFill>
                  <a:schemeClr val="bg1"/>
                </a:solidFill>
                <a:effectLst>
                  <a:outerShdw blurRad="38100" dist="38100" dir="2700000" algn="tl">
                    <a:srgbClr val="000000">
                      <a:alpha val="43137"/>
                    </a:srgbClr>
                  </a:outerShdw>
                </a:effectLst>
              </a:rPr>
              <a:t>Подробнее: </a:t>
            </a:r>
            <a:r>
              <a:rPr lang="ru-RU" altLang="ru-RU" sz="2100" b="1" dirty="0" smtClean="0">
                <a:solidFill>
                  <a:srgbClr val="FF0000"/>
                </a:solidFill>
                <a:effectLst>
                  <a:outerShdw blurRad="38100" dist="38100" dir="2700000" algn="tl">
                    <a:srgbClr val="000000">
                      <a:alpha val="43137"/>
                    </a:srgbClr>
                  </a:outerShdw>
                </a:effectLst>
                <a:hlinkClick r:id="rId2"/>
              </a:rPr>
              <a:t>http://pantika.biz/partnyoram#partners</a:t>
            </a:r>
            <a:endParaRPr lang="ru-RU" altLang="ru-RU" sz="2100" b="1" dirty="0" smtClean="0">
              <a:solidFill>
                <a:srgbClr val="FF0000"/>
              </a:solidFill>
              <a:effectLst>
                <a:outerShdw blurRad="38100" dist="38100" dir="2700000" algn="tl">
                  <a:srgbClr val="000000">
                    <a:alpha val="43137"/>
                  </a:srgbClr>
                </a:outerShdw>
              </a:effectLst>
            </a:endParaRPr>
          </a:p>
          <a:p>
            <a:pPr marL="0" indent="0" eaLnBrk="1" hangingPunct="1">
              <a:lnSpc>
                <a:spcPct val="80000"/>
              </a:lnSpc>
              <a:defRPr/>
            </a:pPr>
            <a:endParaRPr lang="ru-RU" altLang="ru-RU" sz="2100" b="1"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defRPr/>
            </a:pPr>
            <a:r>
              <a:rPr lang="ru-RU" altLang="ru-RU" sz="5400" dirty="0">
                <a:solidFill>
                  <a:schemeClr val="bg1"/>
                </a:solidFill>
                <a:effectLst>
                  <a:outerShdw blurRad="38100" dist="38100" dir="2700000" algn="tl">
                    <a:srgbClr val="000000">
                      <a:alpha val="43137"/>
                    </a:srgbClr>
                  </a:outerShdw>
                </a:effectLst>
              </a:rPr>
              <a:t>Наши преимущества:</a:t>
            </a:r>
          </a:p>
        </p:txBody>
      </p:sp>
      <p:sp>
        <p:nvSpPr>
          <p:cNvPr id="146435" name="Rectangle 3"/>
          <p:cNvSpPr>
            <a:spLocks noGrp="1" noChangeArrowheads="1"/>
          </p:cNvSpPr>
          <p:nvPr>
            <p:ph type="body" idx="1"/>
          </p:nvPr>
        </p:nvSpPr>
        <p:spPr>
          <a:xfrm>
            <a:off x="457200" y="1371600"/>
            <a:ext cx="8229600" cy="4525963"/>
          </a:xfrm>
        </p:spPr>
        <p:txBody>
          <a:bodyPr/>
          <a:lstStyle/>
          <a:p>
            <a:pPr eaLnBrk="1" hangingPunct="1">
              <a:lnSpc>
                <a:spcPct val="90000"/>
              </a:lnSpc>
              <a:defRPr/>
            </a:pPr>
            <a:r>
              <a:rPr lang="ru-RU" altLang="ru-RU" sz="2600" b="1" dirty="0">
                <a:solidFill>
                  <a:schemeClr val="bg1"/>
                </a:solidFill>
                <a:effectLst>
                  <a:outerShdw blurRad="38100" dist="38100" dir="2700000" algn="tl">
                    <a:srgbClr val="000000">
                      <a:alpha val="43137"/>
                    </a:srgbClr>
                  </a:outerShdw>
                </a:effectLst>
              </a:rPr>
              <a:t>Доступный ценовой сегмент. С нами вы можете обеспечить население доступными товарами отечественного производства.</a:t>
            </a:r>
            <a:br>
              <a:rPr lang="ru-RU" altLang="ru-RU" sz="2600" b="1" dirty="0">
                <a:solidFill>
                  <a:schemeClr val="bg1"/>
                </a:solidFill>
                <a:effectLst>
                  <a:outerShdw blurRad="38100" dist="38100" dir="2700000" algn="tl">
                    <a:srgbClr val="000000">
                      <a:alpha val="43137"/>
                    </a:srgbClr>
                  </a:outerShdw>
                </a:effectLst>
              </a:rPr>
            </a:br>
            <a:endParaRPr lang="ru-RU" altLang="ru-RU" sz="2600" b="1" dirty="0">
              <a:solidFill>
                <a:schemeClr val="bg1"/>
              </a:solidFill>
              <a:effectLst>
                <a:outerShdw blurRad="38100" dist="38100" dir="2700000" algn="tl">
                  <a:srgbClr val="000000">
                    <a:alpha val="43137"/>
                  </a:srgbClr>
                </a:outerShdw>
              </a:effectLst>
            </a:endParaRPr>
          </a:p>
          <a:p>
            <a:pPr eaLnBrk="1" hangingPunct="1">
              <a:lnSpc>
                <a:spcPct val="90000"/>
              </a:lnSpc>
              <a:defRPr/>
            </a:pPr>
            <a:r>
              <a:rPr lang="ru-RU" altLang="ru-RU" sz="2600" b="1" dirty="0">
                <a:solidFill>
                  <a:schemeClr val="bg1"/>
                </a:solidFill>
                <a:effectLst>
                  <a:outerShdw blurRad="38100" dist="38100" dir="2700000" algn="tl">
                    <a:srgbClr val="000000">
                      <a:alpha val="43137"/>
                    </a:srgbClr>
                  </a:outerShdw>
                </a:effectLst>
              </a:rPr>
              <a:t>Отсутствие влияние колебания курсов валют, так как мы используем только отечественное сырьё.</a:t>
            </a:r>
            <a:br>
              <a:rPr lang="ru-RU" altLang="ru-RU" sz="2600" b="1" dirty="0">
                <a:solidFill>
                  <a:schemeClr val="bg1"/>
                </a:solidFill>
                <a:effectLst>
                  <a:outerShdw blurRad="38100" dist="38100" dir="2700000" algn="tl">
                    <a:srgbClr val="000000">
                      <a:alpha val="43137"/>
                    </a:srgbClr>
                  </a:outerShdw>
                </a:effectLst>
              </a:rPr>
            </a:br>
            <a:endParaRPr lang="ru-RU" altLang="ru-RU" sz="2600" b="1" dirty="0">
              <a:solidFill>
                <a:schemeClr val="bg1"/>
              </a:solidFill>
              <a:effectLst>
                <a:outerShdw blurRad="38100" dist="38100" dir="2700000" algn="tl">
                  <a:srgbClr val="000000">
                    <a:alpha val="43137"/>
                  </a:srgbClr>
                </a:outerShdw>
              </a:effectLst>
            </a:endParaRPr>
          </a:p>
          <a:p>
            <a:pPr eaLnBrk="1" hangingPunct="1">
              <a:lnSpc>
                <a:spcPct val="90000"/>
              </a:lnSpc>
              <a:defRPr/>
            </a:pPr>
            <a:r>
              <a:rPr lang="ru-RU" altLang="ru-RU" sz="2600" b="1" dirty="0">
                <a:solidFill>
                  <a:schemeClr val="bg1"/>
                </a:solidFill>
                <a:effectLst>
                  <a:outerShdw blurRad="38100" dist="38100" dir="2700000" algn="tl">
                    <a:srgbClr val="000000">
                      <a:alpha val="43137"/>
                    </a:srgbClr>
                  </a:outerShdw>
                </a:effectLst>
              </a:rPr>
              <a:t>Стабильные поставки продукции — мы производитель.</a:t>
            </a:r>
            <a:br>
              <a:rPr lang="ru-RU" altLang="ru-RU" sz="2600" b="1" dirty="0">
                <a:solidFill>
                  <a:schemeClr val="bg1"/>
                </a:solidFill>
                <a:effectLst>
                  <a:outerShdw blurRad="38100" dist="38100" dir="2700000" algn="tl">
                    <a:srgbClr val="000000">
                      <a:alpha val="43137"/>
                    </a:srgbClr>
                  </a:outerShdw>
                </a:effectLst>
              </a:rPr>
            </a:br>
            <a:endParaRPr lang="ru-RU" altLang="ru-RU" sz="2600" b="1" dirty="0">
              <a:solidFill>
                <a:schemeClr val="bg1"/>
              </a:solidFill>
              <a:effectLst>
                <a:outerShdw blurRad="38100" dist="38100" dir="2700000" algn="tl">
                  <a:srgbClr val="000000">
                    <a:alpha val="43137"/>
                  </a:srgbClr>
                </a:outerShdw>
              </a:effectLst>
            </a:endParaRPr>
          </a:p>
          <a:p>
            <a:pPr eaLnBrk="1" hangingPunct="1">
              <a:lnSpc>
                <a:spcPct val="90000"/>
              </a:lnSpc>
              <a:defRPr/>
            </a:pPr>
            <a:r>
              <a:rPr lang="ru-RU" altLang="ru-RU" sz="2600" b="1" dirty="0">
                <a:solidFill>
                  <a:schemeClr val="bg1"/>
                </a:solidFill>
                <a:effectLst>
                  <a:outerShdw blurRad="38100" dist="38100" dir="2700000" algn="tl">
                    <a:srgbClr val="000000">
                      <a:alpha val="43137"/>
                    </a:srgbClr>
                  </a:outerShdw>
                </a:effectLst>
              </a:rPr>
              <a:t>Предоставляем POS материалы.</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100000">
              <a:srgbClr val="FFEBFA"/>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33400" y="0"/>
            <a:ext cx="8229600" cy="914400"/>
          </a:xfrm>
        </p:spPr>
        <p:txBody>
          <a:bodyPr/>
          <a:lstStyle/>
          <a:p>
            <a:pPr eaLnBrk="1" hangingPunct="1">
              <a:defRPr/>
            </a:pPr>
            <a:r>
              <a:rPr lang="ru-RU" altLang="ru-RU" dirty="0">
                <a:solidFill>
                  <a:schemeClr val="bg1"/>
                </a:solidFill>
                <a:effectLst>
                  <a:outerShdw blurRad="38100" dist="38100" dir="2700000" algn="tl">
                    <a:srgbClr val="000000">
                      <a:alpha val="43137"/>
                    </a:srgbClr>
                  </a:outerShdw>
                </a:effectLst>
              </a:rPr>
              <a:t>Почему стоит доверять нам?</a:t>
            </a:r>
          </a:p>
        </p:txBody>
      </p:sp>
      <p:sp>
        <p:nvSpPr>
          <p:cNvPr id="144390" name="Rectangle 6"/>
          <p:cNvSpPr>
            <a:spLocks noChangeArrowheads="1"/>
          </p:cNvSpPr>
          <p:nvPr/>
        </p:nvSpPr>
        <p:spPr bwMode="auto">
          <a:xfrm>
            <a:off x="228600" y="990600"/>
            <a:ext cx="8610600" cy="5562600"/>
          </a:xfrm>
          <a:prstGeom prst="rect">
            <a:avLst/>
          </a:prstGeom>
          <a:noFill/>
          <a:ln>
            <a:noFill/>
          </a:ln>
          <a:effectLst/>
          <a:extLst>
            <a:ext uri="{909E8E84-426E-40DD-AFC4-6F175D3DCCD1}"/>
            <a:ext uri="{91240B29-F687-4F45-9708-019B960494DF}"/>
            <a:ext uri="{AF507438-7753-43E0-B8FC-AC1667EBCBE1}"/>
          </a:extLst>
        </p:spPr>
        <p:txBody>
          <a:bodyPr/>
          <a:lstStyle>
            <a:lvl1pPr marL="342900" indent="-342900" algn="l">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l">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l">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l">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defRPr/>
            </a:pPr>
            <a:r>
              <a:rPr lang="ru-RU" altLang="ru-RU" sz="1400" b="1" dirty="0">
                <a:solidFill>
                  <a:schemeClr val="bg1"/>
                </a:solidFill>
                <a:effectLst>
                  <a:outerShdw blurRad="38100" dist="38100" dir="2700000" algn="tl">
                    <a:srgbClr val="000000">
                      <a:alpha val="43137"/>
                    </a:srgbClr>
                  </a:outerShdw>
                </a:effectLst>
              </a:rPr>
              <a:t>Мы строим долгосрочные взаимовыгодные отношения со всеми заинтересованными представителями промышленности, бизнеса, политики, социальных организаций, а так же с лечебно-оздоровительными комплексами, научно-исследовательскими организациями</a:t>
            </a:r>
            <a:br>
              <a:rPr lang="ru-RU" altLang="ru-RU" sz="1400" b="1" dirty="0">
                <a:solidFill>
                  <a:schemeClr val="bg1"/>
                </a:solidFill>
                <a:effectLst>
                  <a:outerShdw blurRad="38100" dist="38100" dir="2700000" algn="tl">
                    <a:srgbClr val="000000">
                      <a:alpha val="43137"/>
                    </a:srgbClr>
                  </a:outerShdw>
                </a:effectLst>
              </a:rPr>
            </a:br>
            <a:endParaRPr lang="ru-RU" altLang="ru-RU" sz="1400" b="1" dirty="0">
              <a:solidFill>
                <a:schemeClr val="bg1"/>
              </a:solidFill>
              <a:effectLst>
                <a:outerShdw blurRad="38100" dist="38100" dir="2700000" algn="tl">
                  <a:srgbClr val="000000">
                    <a:alpha val="43137"/>
                  </a:srgbClr>
                </a:outerShdw>
              </a:effectLst>
            </a:endParaRPr>
          </a:p>
          <a:p>
            <a:pPr>
              <a:defRPr/>
            </a:pPr>
            <a:r>
              <a:rPr lang="ru-RU" altLang="ru-RU" sz="1400" b="1" dirty="0">
                <a:solidFill>
                  <a:schemeClr val="bg1"/>
                </a:solidFill>
                <a:effectLst>
                  <a:outerShdw blurRad="38100" dist="38100" dir="2700000" algn="tl">
                    <a:srgbClr val="000000">
                      <a:alpha val="43137"/>
                    </a:srgbClr>
                  </a:outerShdw>
                </a:effectLst>
              </a:rPr>
              <a:t>Мы предлагаем гибкие, приемлемые условия сотрудничества</a:t>
            </a:r>
          </a:p>
          <a:p>
            <a:pPr>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Работаем на рынке, реализующем косметические средства и </a:t>
            </a:r>
            <a:r>
              <a:rPr lang="ru-RU" altLang="ru-RU" sz="1400" b="1" dirty="0" err="1">
                <a:solidFill>
                  <a:schemeClr val="bg1"/>
                </a:solidFill>
                <a:effectLst>
                  <a:outerShdw blurRad="38100" dist="38100" dir="2700000" algn="tl">
                    <a:srgbClr val="000000">
                      <a:alpha val="43137"/>
                    </a:srgbClr>
                  </a:outerShdw>
                </a:effectLst>
              </a:rPr>
              <a:t>БАДы</a:t>
            </a:r>
            <a:r>
              <a:rPr lang="ru-RU" altLang="ru-RU" sz="1400" b="1" dirty="0">
                <a:solidFill>
                  <a:schemeClr val="bg1"/>
                </a:solidFill>
                <a:effectLst>
                  <a:outerShdw blurRad="38100" dist="38100" dir="2700000" algn="tl">
                    <a:srgbClr val="000000">
                      <a:alpha val="43137"/>
                    </a:srgbClr>
                  </a:outerShdw>
                </a:effectLst>
              </a:rPr>
              <a:t> уже более 20 лет, поэтому имеем колоссальный опыт в данном направлении</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Весь ассортимент наших  товаров хорошо продается и зарекомендовал себя как качественная и полезная продукция </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Вся наша продукция состоит только из натурального крымского сырья </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Всегда на складе есть в наличие базовое сырье, поэтому заказчику не придется долго ждать выполнения заказа</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Наша косметика является эксклюзивной – ежедневно мы открываем для себя что-то новое, регулярно пополняем ассортимент новинками и делимся этим с Вами </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Гарантируем высокое качество нашей продукции</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Пластичные условия поставки</a:t>
            </a:r>
          </a:p>
          <a:p>
            <a:pPr>
              <a:lnSpc>
                <a:spcPct val="80000"/>
              </a:lnSpc>
              <a:defRPr/>
            </a:pPr>
            <a:endParaRPr lang="ru-RU" altLang="ru-RU" sz="1400" b="1" dirty="0">
              <a:solidFill>
                <a:schemeClr val="bg1"/>
              </a:solidFill>
              <a:effectLst>
                <a:outerShdw blurRad="38100" dist="38100" dir="2700000" algn="tl">
                  <a:srgbClr val="000000">
                    <a:alpha val="43137"/>
                  </a:srgbClr>
                </a:outerShdw>
              </a:effectLst>
            </a:endParaRPr>
          </a:p>
          <a:p>
            <a:pPr>
              <a:lnSpc>
                <a:spcPct val="80000"/>
              </a:lnSpc>
              <a:defRPr/>
            </a:pPr>
            <a:r>
              <a:rPr lang="ru-RU" altLang="ru-RU" sz="1400" b="1" dirty="0">
                <a:solidFill>
                  <a:schemeClr val="bg1"/>
                </a:solidFill>
                <a:effectLst>
                  <a:outerShdw blurRad="38100" dist="38100" dir="2700000" algn="tl">
                    <a:srgbClr val="000000">
                      <a:alpha val="43137"/>
                    </a:srgbClr>
                  </a:outerShdw>
                </a:effectLst>
              </a:rPr>
              <a:t>Имеется СГР</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304800" y="457200"/>
            <a:ext cx="8610600" cy="914400"/>
          </a:xfrm>
        </p:spPr>
        <p:txBody>
          <a:bodyPr/>
          <a:lstStyle/>
          <a:p>
            <a:pPr eaLnBrk="1" hangingPunct="1">
              <a:defRPr/>
            </a:pPr>
            <a:r>
              <a:rPr lang="ru-RU" altLang="ru-RU" sz="4000" dirty="0">
                <a:solidFill>
                  <a:schemeClr val="bg1"/>
                </a:solidFill>
                <a:effectLst>
                  <a:outerShdw blurRad="38100" dist="38100" dir="2700000" algn="tl">
                    <a:srgbClr val="000000">
                      <a:alpha val="43137"/>
                    </a:srgbClr>
                  </a:outerShdw>
                </a:effectLst>
              </a:rPr>
              <a:t>Сотрудничество с ООО «Пантика»</a:t>
            </a:r>
            <a:br>
              <a:rPr lang="ru-RU" altLang="ru-RU" sz="4000" dirty="0">
                <a:solidFill>
                  <a:schemeClr val="bg1"/>
                </a:solidFill>
                <a:effectLst>
                  <a:outerShdw blurRad="38100" dist="38100" dir="2700000" algn="tl">
                    <a:srgbClr val="000000">
                      <a:alpha val="43137"/>
                    </a:srgbClr>
                  </a:outerShdw>
                </a:effectLst>
              </a:rPr>
            </a:br>
            <a:endParaRPr lang="ru-RU" altLang="ru-RU" sz="4000" dirty="0">
              <a:solidFill>
                <a:schemeClr val="bg1"/>
              </a:solidFill>
              <a:effectLst>
                <a:outerShdw blurRad="38100" dist="38100" dir="2700000" algn="tl">
                  <a:srgbClr val="000000">
                    <a:alpha val="43137"/>
                  </a:srgbClr>
                </a:outerShdw>
              </a:effectLst>
            </a:endParaRPr>
          </a:p>
        </p:txBody>
      </p:sp>
      <p:sp>
        <p:nvSpPr>
          <p:cNvPr id="147459" name="Rectangle 3"/>
          <p:cNvSpPr>
            <a:spLocks noGrp="1" noChangeArrowheads="1"/>
          </p:cNvSpPr>
          <p:nvPr>
            <p:ph type="body" idx="1"/>
          </p:nvPr>
        </p:nvSpPr>
        <p:spPr>
          <a:xfrm>
            <a:off x="381000" y="1447800"/>
            <a:ext cx="8229600" cy="4525963"/>
          </a:xfrm>
        </p:spPr>
        <p:txBody>
          <a:bodyPr/>
          <a:lstStyle/>
          <a:p>
            <a:pPr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Рассмотрим возможность предоставления Вам специальных условий на продажу продукции в вашей торговой сети, оговоренном регионе, с предоставлением эксклюзивной цены и максимальной поддержки с нашей стороны.</a:t>
            </a:r>
            <a:br>
              <a:rPr lang="ru-RU" altLang="ru-RU" sz="2100" b="1" dirty="0">
                <a:solidFill>
                  <a:schemeClr val="bg1"/>
                </a:solidFill>
                <a:effectLst>
                  <a:outerShdw blurRad="38100" dist="38100" dir="2700000" algn="tl">
                    <a:srgbClr val="000000">
                      <a:alpha val="43137"/>
                    </a:srgbClr>
                  </a:outerShdw>
                </a:effectLst>
              </a:rPr>
            </a:br>
            <a:endParaRPr lang="ru-RU" altLang="ru-RU" sz="2100" b="1" dirty="0">
              <a:solidFill>
                <a:schemeClr val="bg1"/>
              </a:solidFill>
              <a:effectLst>
                <a:outerShdw blurRad="38100" dist="38100" dir="2700000" algn="tl">
                  <a:srgbClr val="000000">
                    <a:alpha val="43137"/>
                  </a:srgbClr>
                </a:outerShdw>
              </a:effectLst>
            </a:endParaRPr>
          </a:p>
          <a:p>
            <a:pPr eaLnBrk="1" hangingPunct="1">
              <a:lnSpc>
                <a:spcPct val="80000"/>
              </a:lnSpc>
              <a:buFontTx/>
              <a:buNone/>
              <a:defRPr/>
            </a:pPr>
            <a:r>
              <a:rPr lang="ru-RU" altLang="ru-RU" sz="2100" b="1" dirty="0">
                <a:solidFill>
                  <a:schemeClr val="bg1"/>
                </a:solidFill>
                <a:effectLst>
                  <a:outerShdw blurRad="38100" dist="38100" dir="2700000" algn="tl">
                    <a:srgbClr val="000000">
                      <a:alpha val="43137"/>
                    </a:srgbClr>
                  </a:outerShdw>
                </a:effectLst>
              </a:rPr>
              <a:t>•   Произведем продукцию с Вашей фирменной этикеткой при заказе на сумму более 200 000 руб.</a:t>
            </a:r>
            <a:br>
              <a:rPr lang="ru-RU" altLang="ru-RU" sz="2100" b="1" dirty="0">
                <a:solidFill>
                  <a:schemeClr val="bg1"/>
                </a:solidFill>
                <a:effectLst>
                  <a:outerShdw blurRad="38100" dist="38100" dir="2700000" algn="tl">
                    <a:srgbClr val="000000">
                      <a:alpha val="43137"/>
                    </a:srgbClr>
                  </a:outerShdw>
                </a:effectLst>
              </a:rPr>
            </a:br>
            <a:endParaRPr lang="ru-RU" altLang="ru-RU" sz="2100" b="1" dirty="0">
              <a:solidFill>
                <a:schemeClr val="bg1"/>
              </a:solidFill>
              <a:effectLst>
                <a:outerShdw blurRad="38100" dist="38100" dir="2700000" algn="tl">
                  <a:srgbClr val="000000">
                    <a:alpha val="43137"/>
                  </a:srgbClr>
                </a:outerShdw>
              </a:effectLst>
            </a:endParaRPr>
          </a:p>
          <a:p>
            <a:pPr eaLnBrk="1" hangingPunct="1">
              <a:lnSpc>
                <a:spcPct val="80000"/>
              </a:lnSpc>
              <a:buFontTx/>
              <a:buNone/>
              <a:defRPr/>
            </a:pPr>
            <a:r>
              <a:rPr lang="ru-RU" altLang="ru-RU" sz="2100" b="1" dirty="0">
                <a:solidFill>
                  <a:schemeClr val="bg1"/>
                </a:solidFill>
                <a:effectLst>
                  <a:outerShdw blurRad="38100" dist="38100" dir="2700000" algn="tl">
                    <a:srgbClr val="000000">
                      <a:alpha val="43137"/>
                    </a:srgbClr>
                  </a:outerShdw>
                </a:effectLst>
              </a:rPr>
              <a:t>•   Готовы к взаимовыгодному сотрудничеству по выпуску серии продукции с Вашей этикеткой и / или упаковкой.</a:t>
            </a:r>
            <a:br>
              <a:rPr lang="ru-RU" altLang="ru-RU" sz="2100" b="1" dirty="0">
                <a:solidFill>
                  <a:schemeClr val="bg1"/>
                </a:solidFill>
                <a:effectLst>
                  <a:outerShdw blurRad="38100" dist="38100" dir="2700000" algn="tl">
                    <a:srgbClr val="000000">
                      <a:alpha val="43137"/>
                    </a:srgbClr>
                  </a:outerShdw>
                </a:effectLst>
              </a:rPr>
            </a:br>
            <a:endParaRPr lang="ru-RU" altLang="ru-RU" sz="21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Готовы к диалогу, выслушаем Ваши предложении и пожелания.</a:t>
            </a:r>
          </a:p>
          <a:p>
            <a:pPr eaLnBrk="1" hangingPunct="1">
              <a:lnSpc>
                <a:spcPct val="80000"/>
              </a:lnSpc>
              <a:defRPr/>
            </a:pPr>
            <a:endParaRPr lang="ru-RU" altLang="ru-RU" sz="2100" b="1" dirty="0">
              <a:solidFill>
                <a:schemeClr val="bg1"/>
              </a:solidFill>
              <a:effectLst>
                <a:outerShdw blurRad="38100" dist="38100" dir="2700000" algn="tl">
                  <a:srgbClr val="000000">
                    <a:alpha val="43137"/>
                  </a:srgbClr>
                </a:outerShdw>
              </a:effectLst>
            </a:endParaRPr>
          </a:p>
          <a:p>
            <a:pPr eaLnBrk="1" hangingPunct="1">
              <a:lnSpc>
                <a:spcPct val="80000"/>
              </a:lnSpc>
              <a:defRPr/>
            </a:pPr>
            <a:r>
              <a:rPr lang="ru-RU" altLang="ru-RU" sz="2100" b="1" dirty="0">
                <a:solidFill>
                  <a:schemeClr val="bg1"/>
                </a:solidFill>
                <a:effectLst>
                  <a:outerShdw blurRad="38100" dist="38100" dir="2700000" algn="tl">
                    <a:srgbClr val="000000">
                      <a:alpha val="43137"/>
                    </a:srgbClr>
                  </a:outerShdw>
                </a:effectLst>
              </a:rPr>
              <a:t>Также оказываем услугу </a:t>
            </a:r>
            <a:r>
              <a:rPr lang="ru-RU" altLang="ru-RU" sz="2100" b="1" dirty="0" err="1">
                <a:solidFill>
                  <a:schemeClr val="bg1"/>
                </a:solidFill>
                <a:effectLst>
                  <a:outerShdw blurRad="38100" dist="38100" dir="2700000" algn="tl">
                    <a:srgbClr val="000000">
                      <a:alpha val="43137"/>
                    </a:srgbClr>
                  </a:outerShdw>
                </a:effectLst>
              </a:rPr>
              <a:t>капсулирования</a:t>
            </a:r>
            <a:r>
              <a:rPr lang="ru-RU" altLang="ru-RU" sz="2100" b="1" dirty="0">
                <a:solidFill>
                  <a:schemeClr val="bg1"/>
                </a:solidFill>
                <a:effectLst>
                  <a:outerShdw blurRad="38100" dist="38100" dir="2700000" algn="tl">
                    <a:srgbClr val="000000">
                      <a:alpha val="43137"/>
                    </a:srgbClr>
                  </a:outerShdw>
                </a:effectLst>
              </a:rPr>
              <a:t> в мягкую бесшовную желатиновую капсулу</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8" descr="depositphotos_45257729-stock-illustration-seamless-pattern-of-seashells"/>
          <p:cNvPicPr>
            <a:picLocks noChangeAspect="1" noChangeArrowheads="1"/>
          </p:cNvPicPr>
          <p:nvPr/>
        </p:nvPicPr>
        <p:blipFill>
          <a:blip r:embed="rId2"/>
          <a:srcRect/>
          <a:stretch>
            <a:fillRect/>
          </a:stretch>
        </p:blipFill>
        <p:spPr bwMode="auto">
          <a:xfrm>
            <a:off x="0" y="0"/>
            <a:ext cx="6096000" cy="6858000"/>
          </a:xfrm>
          <a:prstGeom prst="rect">
            <a:avLst/>
          </a:prstGeom>
          <a:noFill/>
          <a:ln w="9525">
            <a:noFill/>
            <a:miter lim="800000"/>
            <a:headEnd/>
            <a:tailEnd/>
          </a:ln>
        </p:spPr>
      </p:pic>
      <p:sp>
        <p:nvSpPr>
          <p:cNvPr id="19458" name="Rectangle 44"/>
          <p:cNvSpPr>
            <a:spLocks noGrp="1" noChangeArrowheads="1"/>
          </p:cNvSpPr>
          <p:nvPr>
            <p:ph type="subTitle" idx="1"/>
          </p:nvPr>
        </p:nvSpPr>
        <p:spPr>
          <a:xfrm>
            <a:off x="4724400" y="0"/>
            <a:ext cx="4419600" cy="6858000"/>
          </a:xfrm>
          <a:solidFill>
            <a:srgbClr val="DF8E35"/>
          </a:solidFill>
        </p:spPr>
        <p:txBody>
          <a:bodyPr/>
          <a:lstStyle/>
          <a:p>
            <a:pPr marL="82550" algn="l" eaLnBrk="1" hangingPunct="1">
              <a:lnSpc>
                <a:spcPct val="80000"/>
              </a:lnSpc>
            </a:pPr>
            <a:endParaRPr lang="en-US" altLang="ru-RU" sz="1900" dirty="0" smtClean="0">
              <a:latin typeface="Calibri" pitchFamily="34" charset="0"/>
            </a:endParaRPr>
          </a:p>
          <a:p>
            <a:pPr marL="82550" algn="l" eaLnBrk="1" hangingPunct="1"/>
            <a:r>
              <a:rPr lang="ru-RU" altLang="ru-RU" sz="1600" dirty="0" smtClean="0">
                <a:solidFill>
                  <a:schemeClr val="bg1"/>
                </a:solidFill>
                <a:latin typeface="Yu Gothic UI" pitchFamily="34" charset="-128"/>
                <a:ea typeface="Yu Gothic UI" pitchFamily="34" charset="-128"/>
                <a:cs typeface="Times New Roman" pitchFamily="18" charset="0"/>
              </a:rPr>
              <a:t>Кремы, маски, тоники, молочко, сливки и другую косметику торговой марки «Пантика» производят в Крыму, а гидробионты для нее поступают на производство из Черного и Азовского морей. Это уникальные водоемы.</a:t>
            </a:r>
          </a:p>
          <a:p>
            <a:pPr marL="82550" algn="l" eaLnBrk="1" hangingPunct="1">
              <a:lnSpc>
                <a:spcPct val="80000"/>
              </a:lnSpc>
            </a:pPr>
            <a:r>
              <a:rPr lang="ru-RU" altLang="ru-RU" sz="1900" dirty="0" smtClean="0">
                <a:solidFill>
                  <a:schemeClr val="bg1"/>
                </a:solidFill>
                <a:latin typeface="Yu Gothic UI" pitchFamily="34" charset="-128"/>
                <a:ea typeface="Yu Gothic UI" pitchFamily="34" charset="-128"/>
                <a:cs typeface="Times New Roman" pitchFamily="18" charset="0"/>
              </a:rPr>
              <a:t/>
            </a:r>
            <a:br>
              <a:rPr lang="ru-RU" altLang="ru-RU" sz="1900" dirty="0" smtClean="0">
                <a:solidFill>
                  <a:schemeClr val="bg1"/>
                </a:solidFill>
                <a:latin typeface="Yu Gothic UI" pitchFamily="34" charset="-128"/>
                <a:ea typeface="Yu Gothic UI" pitchFamily="34" charset="-128"/>
                <a:cs typeface="Times New Roman" pitchFamily="18" charset="0"/>
              </a:rPr>
            </a:br>
            <a:endParaRPr lang="en-US" altLang="ru-RU" sz="1900" dirty="0" smtClean="0">
              <a:solidFill>
                <a:schemeClr val="bg1"/>
              </a:solidFill>
              <a:latin typeface="Yu Gothic UI" pitchFamily="34" charset="-128"/>
              <a:ea typeface="Yu Gothic UI" pitchFamily="34" charset="-128"/>
              <a:cs typeface="Times New Roman" pitchFamily="18" charset="0"/>
            </a:endParaRPr>
          </a:p>
          <a:p>
            <a:pPr marL="82550" algn="l" eaLnBrk="1" hangingPunct="1"/>
            <a:r>
              <a:rPr lang="ru-RU" altLang="ru-RU" sz="1600" dirty="0" smtClean="0">
                <a:solidFill>
                  <a:schemeClr val="bg1"/>
                </a:solidFill>
                <a:latin typeface="Yu Gothic UI" pitchFamily="34" charset="-128"/>
                <a:ea typeface="Yu Gothic UI" pitchFamily="34" charset="-128"/>
              </a:rPr>
              <a:t>Состав воды в Черном море по набору микроэлементов близок человеческой крови, поэтому черноморские морепродукты наилучшим образом взаимодействуют с организмом, положительно влияют на все его процессы, в том числе, и на состояние кожи.</a:t>
            </a:r>
          </a:p>
          <a:p>
            <a:pPr marL="82550" algn="l" eaLnBrk="1" hangingPunct="1">
              <a:lnSpc>
                <a:spcPct val="80000"/>
              </a:lnSpc>
            </a:pPr>
            <a:r>
              <a:rPr lang="ru-RU" altLang="ru-RU" sz="1900" dirty="0" smtClean="0">
                <a:solidFill>
                  <a:schemeClr val="bg1"/>
                </a:solidFill>
                <a:latin typeface="Calibri" pitchFamily="34" charset="0"/>
              </a:rPr>
              <a:t/>
            </a:r>
            <a:br>
              <a:rPr lang="ru-RU" altLang="ru-RU" sz="1900" dirty="0" smtClean="0">
                <a:solidFill>
                  <a:schemeClr val="bg1"/>
                </a:solidFill>
                <a:latin typeface="Calibri" pitchFamily="34" charset="0"/>
              </a:rPr>
            </a:br>
            <a:endParaRPr lang="en-US" altLang="ru-RU" sz="1900" dirty="0" smtClean="0">
              <a:solidFill>
                <a:schemeClr val="bg1"/>
              </a:solidFill>
              <a:latin typeface="Calibri" pitchFamily="34" charset="0"/>
            </a:endParaRPr>
          </a:p>
          <a:p>
            <a:pPr marL="82550" algn="l" eaLnBrk="1" hangingPunct="1"/>
            <a:r>
              <a:rPr lang="ru-RU" altLang="ru-RU" sz="1600" dirty="0" smtClean="0">
                <a:solidFill>
                  <a:schemeClr val="bg1"/>
                </a:solidFill>
                <a:latin typeface="Yu Gothic UI" pitchFamily="34" charset="-128"/>
                <a:ea typeface="Yu Gothic UI" pitchFamily="34" charset="-128"/>
              </a:rPr>
              <a:t>В воде Азовского моря находятся более 90 минералов, полезных для здоровья и красоты. В морской  грязи из грязевых вулканов содержатся бром, йод,  сероводород, которые тонизируют   и оптимизируют обменные  процессы в организме.</a:t>
            </a:r>
            <a:r>
              <a:rPr lang="ru-RU" altLang="ru-RU" sz="1600" dirty="0" smtClean="0">
                <a:latin typeface="Yu Gothic UI" pitchFamily="34" charset="-128"/>
                <a:ea typeface="Yu Gothic UI" pitchFamily="34" charset="-128"/>
              </a:rPr>
              <a:t> </a:t>
            </a:r>
          </a:p>
        </p:txBody>
      </p:sp>
      <p:sp>
        <p:nvSpPr>
          <p:cNvPr id="19459" name="Line 49"/>
          <p:cNvSpPr>
            <a:spLocks noChangeShapeType="1"/>
          </p:cNvSpPr>
          <p:nvPr/>
        </p:nvSpPr>
        <p:spPr bwMode="auto">
          <a:xfrm>
            <a:off x="4724400" y="0"/>
            <a:ext cx="0" cy="6858000"/>
          </a:xfrm>
          <a:prstGeom prst="line">
            <a:avLst/>
          </a:prstGeom>
          <a:noFill/>
          <a:ln w="12700">
            <a:solidFill>
              <a:schemeClr val="tx1"/>
            </a:solidFill>
            <a:round/>
            <a:headEnd/>
            <a:tailEnd/>
          </a:ln>
        </p:spPr>
        <p:txBody>
          <a:bodyPr/>
          <a:lstStyle/>
          <a:p>
            <a:endParaRPr lang="ru-RU"/>
          </a:p>
        </p:txBody>
      </p:sp>
      <p:sp>
        <p:nvSpPr>
          <p:cNvPr id="19460" name="Line 53"/>
          <p:cNvSpPr>
            <a:spLocks noChangeShapeType="1"/>
          </p:cNvSpPr>
          <p:nvPr/>
        </p:nvSpPr>
        <p:spPr bwMode="auto">
          <a:xfrm>
            <a:off x="4724400" y="2209800"/>
            <a:ext cx="4419600" cy="0"/>
          </a:xfrm>
          <a:prstGeom prst="line">
            <a:avLst/>
          </a:prstGeom>
          <a:noFill/>
          <a:ln w="12700">
            <a:solidFill>
              <a:schemeClr val="tx1"/>
            </a:solidFill>
            <a:round/>
            <a:headEnd/>
            <a:tailEnd/>
          </a:ln>
        </p:spPr>
        <p:txBody>
          <a:bodyPr/>
          <a:lstStyle/>
          <a:p>
            <a:endParaRPr lang="ru-RU"/>
          </a:p>
        </p:txBody>
      </p:sp>
      <p:sp>
        <p:nvSpPr>
          <p:cNvPr id="19461" name="Line 54"/>
          <p:cNvSpPr>
            <a:spLocks noChangeShapeType="1"/>
          </p:cNvSpPr>
          <p:nvPr/>
        </p:nvSpPr>
        <p:spPr bwMode="auto">
          <a:xfrm>
            <a:off x="4724400" y="4572000"/>
            <a:ext cx="4419600" cy="0"/>
          </a:xfrm>
          <a:prstGeom prst="line">
            <a:avLst/>
          </a:prstGeom>
          <a:noFill/>
          <a:ln w="12700">
            <a:solidFill>
              <a:schemeClr val="tx1"/>
            </a:solidFill>
            <a:round/>
            <a:headEnd/>
            <a:tailEnd/>
          </a:ln>
        </p:spPr>
        <p:txBody>
          <a:bodyPr/>
          <a:lstStyle/>
          <a:p>
            <a:endParaRPr lang="ru-R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2700000" scaled="1"/>
        </a:gradFill>
        <a:effectLst/>
      </p:bgPr>
    </p:bg>
    <p:spTree>
      <p:nvGrpSpPr>
        <p:cNvPr id="1" name=""/>
        <p:cNvGrpSpPr/>
        <p:nvPr/>
      </p:nvGrpSpPr>
      <p:grpSpPr>
        <a:xfrm>
          <a:off x="0" y="0"/>
          <a:ext cx="0" cy="0"/>
          <a:chOff x="0" y="0"/>
          <a:chExt cx="0" cy="0"/>
        </a:xfrm>
      </p:grpSpPr>
      <p:sp>
        <p:nvSpPr>
          <p:cNvPr id="68610" name="Rectangle 4"/>
          <p:cNvSpPr>
            <a:spLocks noChangeArrowheads="1"/>
          </p:cNvSpPr>
          <p:nvPr/>
        </p:nvSpPr>
        <p:spPr bwMode="auto">
          <a:xfrm>
            <a:off x="4572000" y="3094038"/>
            <a:ext cx="0" cy="668337"/>
          </a:xfrm>
          <a:prstGeom prst="rect">
            <a:avLst/>
          </a:prstGeom>
          <a:solidFill>
            <a:srgbClr val="F7F4EF"/>
          </a:solidFill>
          <a:ln w="9525">
            <a:noFill/>
            <a:miter lim="800000"/>
            <a:headEnd/>
            <a:tailEnd/>
          </a:ln>
        </p:spPr>
        <p:txBody>
          <a:bodyPr wrap="none" lIns="0" tIns="241224" rIns="0" bIns="152352" anchor="ctr">
            <a:spAutoFit/>
          </a:bodyPr>
          <a:lstStyle/>
          <a:p>
            <a:pPr algn="ctr"/>
            <a:endParaRPr lang="ru-RU" altLang="ru-RU"/>
          </a:p>
        </p:txBody>
      </p:sp>
      <p:sp>
        <p:nvSpPr>
          <p:cNvPr id="148485" name="Rectangle 5"/>
          <p:cNvSpPr>
            <a:spLocks noChangeArrowheads="1"/>
          </p:cNvSpPr>
          <p:nvPr/>
        </p:nvSpPr>
        <p:spPr bwMode="auto">
          <a:xfrm>
            <a:off x="228600" y="3581400"/>
            <a:ext cx="4267200" cy="1938338"/>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Адрес производства:</a:t>
            </a:r>
          </a:p>
          <a:p>
            <a:pPr>
              <a:defRPr/>
            </a:pP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298300, РФ, Республика Крым, г. Керчь, ул. Орджоникидзе 78</a:t>
            </a:r>
            <a:b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Телефон: +7(978)-820-80-97</a:t>
            </a:r>
          </a:p>
        </p:txBody>
      </p:sp>
      <p:sp>
        <p:nvSpPr>
          <p:cNvPr id="148486" name="Rectangle 6"/>
          <p:cNvSpPr>
            <a:spLocks noChangeArrowheads="1"/>
          </p:cNvSpPr>
          <p:nvPr/>
        </p:nvSpPr>
        <p:spPr bwMode="auto">
          <a:xfrm>
            <a:off x="228600" y="1066800"/>
            <a:ext cx="4191000" cy="230822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Юридический адрес:</a:t>
            </a:r>
          </a:p>
          <a:p>
            <a:pPr>
              <a:defRPr/>
            </a:pP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Почтовый индекс 298300,</a:t>
            </a:r>
            <a:b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РФ, Республика Крым, город Керчь,</a:t>
            </a:r>
            <a:b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ru-RU"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улица Фурманова, 10 помещение 1</a:t>
            </a:r>
          </a:p>
        </p:txBody>
      </p:sp>
      <p:sp>
        <p:nvSpPr>
          <p:cNvPr id="68613" name="Rectangle 7"/>
          <p:cNvSpPr>
            <a:spLocks noChangeArrowheads="1"/>
          </p:cNvSpPr>
          <p:nvPr/>
        </p:nvSpPr>
        <p:spPr bwMode="auto">
          <a:xfrm>
            <a:off x="4572000" y="3216275"/>
            <a:ext cx="0" cy="427038"/>
          </a:xfrm>
          <a:prstGeom prst="rect">
            <a:avLst/>
          </a:prstGeom>
          <a:solidFill>
            <a:srgbClr val="F7F4EF"/>
          </a:solidFill>
          <a:ln w="9525">
            <a:noFill/>
            <a:miter lim="800000"/>
            <a:headEnd/>
            <a:tailEnd/>
          </a:ln>
        </p:spPr>
        <p:txBody>
          <a:bodyPr wrap="none" lIns="0" tIns="0" rIns="0" bIns="152352" anchor="ctr">
            <a:spAutoFit/>
          </a:bodyPr>
          <a:lstStyle/>
          <a:p>
            <a:pPr algn="ctr"/>
            <a:endParaRPr lang="ru-RU" altLang="ru-RU"/>
          </a:p>
        </p:txBody>
      </p:sp>
      <p:sp>
        <p:nvSpPr>
          <p:cNvPr id="148488" name="Rectangle 8"/>
          <p:cNvSpPr>
            <a:spLocks noChangeArrowheads="1"/>
          </p:cNvSpPr>
          <p:nvPr/>
        </p:nvSpPr>
        <p:spPr bwMode="auto">
          <a:xfrm>
            <a:off x="4495800" y="1066800"/>
            <a:ext cx="4648200" cy="3478213"/>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По вопросам сотрудничества обращайтесь:</a:t>
            </a:r>
            <a:br>
              <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Телефон: +7 (978) 820-80-97   (только для оптовых заказов)</a:t>
            </a:r>
          </a:p>
          <a:p>
            <a:pPr>
              <a:defRPr/>
            </a:pPr>
            <a:endPar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ru-RU" altLang="ru-RU" sz="2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Viber</a:t>
            </a:r>
            <a:r>
              <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 (978) 219-66-86</a:t>
            </a:r>
            <a:br>
              <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defRPr/>
            </a:pPr>
            <a:r>
              <a:rPr lang="ru-RU" altLang="ru-RU" sz="2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Электронная почта: pa50@yandex.ru</a:t>
            </a:r>
          </a:p>
        </p:txBody>
      </p:sp>
      <p:sp>
        <p:nvSpPr>
          <p:cNvPr id="148489" name="Rectangle 9"/>
          <p:cNvSpPr>
            <a:spLocks noChangeArrowheads="1"/>
          </p:cNvSpPr>
          <p:nvPr/>
        </p:nvSpPr>
        <p:spPr bwMode="auto">
          <a:xfrm>
            <a:off x="0" y="152400"/>
            <a:ext cx="9144000" cy="701675"/>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ctr">
              <a:defRPr/>
            </a:pPr>
            <a:r>
              <a:rPr lang="ru-RU" altLang="ru-RU"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ОБЩЕСТВО С ОГРАНИЧЕННОЙ ОТВЕТСТВЕННОСТЬЮ «ЛАБОРАТОРИЯ КРАСОТЫ И ЗДОРОВЬЯ «ПАНТИКА» </a:t>
            </a:r>
          </a:p>
        </p:txBody>
      </p:sp>
      <p:sp>
        <p:nvSpPr>
          <p:cNvPr id="148490" name="Rectangle 10"/>
          <p:cNvSpPr>
            <a:spLocks noChangeArrowheads="1"/>
          </p:cNvSpPr>
          <p:nvPr/>
        </p:nvSpPr>
        <p:spPr bwMode="auto">
          <a:xfrm>
            <a:off x="1066800" y="5791200"/>
            <a:ext cx="7162800" cy="762000"/>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ru-RU" altLang="ru-RU"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Сайт: http://pantika.biz</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8421df9ed8ffa29"/>
          <p:cNvPicPr>
            <a:picLocks noChangeAspect="1" noChangeArrowheads="1"/>
          </p:cNvPicPr>
          <p:nvPr/>
        </p:nvPicPr>
        <p:blipFill>
          <a:blip r:embed="rId2">
            <a:lum contrast="-18000"/>
          </a:blip>
          <a:srcRect l="8270" r="1505"/>
          <a:stretch>
            <a:fillRect/>
          </a:stretch>
        </p:blipFill>
        <p:spPr bwMode="auto">
          <a:xfrm>
            <a:off x="0" y="0"/>
            <a:ext cx="9144000" cy="6867525"/>
          </a:xfrm>
          <a:prstGeom prst="rect">
            <a:avLst/>
          </a:prstGeom>
          <a:noFill/>
          <a:ln w="9525">
            <a:noFill/>
            <a:miter lim="800000"/>
            <a:headEnd/>
            <a:tailEnd/>
          </a:ln>
        </p:spPr>
      </p:pic>
      <p:sp>
        <p:nvSpPr>
          <p:cNvPr id="87047" name="Rectangle 7"/>
          <p:cNvSpPr>
            <a:spLocks noGrp="1" noChangeArrowheads="1"/>
          </p:cNvSpPr>
          <p:nvPr>
            <p:ph type="title"/>
          </p:nvPr>
        </p:nvSpPr>
        <p:spPr>
          <a:xfrm>
            <a:off x="609600" y="0"/>
            <a:ext cx="8229600" cy="762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a:t>
            </a:r>
            <a:r>
              <a:rPr lang="ru-RU" altLang="ru-RU" b="1" dirty="0">
                <a:solidFill>
                  <a:schemeClr val="bg1"/>
                </a:solidFill>
                <a:effectLst>
                  <a:outerShdw blurRad="38100" dist="38100" dir="2700000" algn="tl">
                    <a:srgbClr val="000000">
                      <a:alpha val="43137"/>
                    </a:srgbClr>
                  </a:outerShdw>
                </a:effectLst>
                <a:latin typeface="Georgia" panose="02040502050405020303" pitchFamily="18" charset="0"/>
              </a:rPr>
              <a:t>Энергия моря</a:t>
            </a:r>
            <a:r>
              <a:rPr lang="ru-RU" altLang="ru-RU" b="1" dirty="0">
                <a:solidFill>
                  <a:schemeClr val="bg1"/>
                </a:solidFill>
                <a:effectLst>
                  <a:outerShdw blurRad="38100" dist="38100" dir="2700000" algn="tl">
                    <a:srgbClr val="000000">
                      <a:alpha val="43137"/>
                    </a:srgbClr>
                  </a:outerShdw>
                </a:effectLst>
              </a:rPr>
              <a:t>"</a:t>
            </a:r>
            <a:r>
              <a:rPr lang="ru-RU" altLang="ru-RU" dirty="0">
                <a:effectLst>
                  <a:outerShdw blurRad="38100" dist="38100" dir="2700000" algn="tl">
                    <a:srgbClr val="000000">
                      <a:alpha val="43137"/>
                    </a:srgbClr>
                  </a:outerShdw>
                </a:effectLst>
              </a:rPr>
              <a:t> </a:t>
            </a:r>
          </a:p>
        </p:txBody>
      </p:sp>
      <p:sp>
        <p:nvSpPr>
          <p:cNvPr id="87049" name="Rectangle 9"/>
          <p:cNvSpPr>
            <a:spLocks noGrp="1" noChangeArrowheads="1"/>
          </p:cNvSpPr>
          <p:nvPr>
            <p:ph type="body" idx="1"/>
          </p:nvPr>
        </p:nvSpPr>
        <p:spPr>
          <a:xfrm>
            <a:off x="304800" y="990600"/>
            <a:ext cx="8229600" cy="4525963"/>
          </a:xfrm>
        </p:spPr>
        <p:txBody>
          <a:bodyPr/>
          <a:lstStyle/>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Лосьон очищающий</a:t>
            </a: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Крем-йогурт</a:t>
            </a: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Косметический гель</a:t>
            </a: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Крем для рук</a:t>
            </a: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Косметическое молочко</a:t>
            </a: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err="1">
                <a:solidFill>
                  <a:schemeClr val="bg1"/>
                </a:solidFill>
                <a:effectLst>
                  <a:outerShdw blurRad="38100" dist="38100" dir="2700000" algn="tl">
                    <a:srgbClr val="000000">
                      <a:alpha val="43137"/>
                    </a:srgbClr>
                  </a:outerShdw>
                </a:effectLst>
              </a:rPr>
              <a:t>Биотоник</a:t>
            </a:r>
            <a:endParaRPr lang="ru-RU" altLang="ru-RU" sz="1900" b="1" dirty="0">
              <a:solidFill>
                <a:schemeClr val="bg1"/>
              </a:solidFill>
              <a:effectLst>
                <a:outerShdw blurRad="38100" dist="38100" dir="2700000" algn="tl">
                  <a:srgbClr val="000000">
                    <a:alpha val="43137"/>
                  </a:srgbClr>
                </a:outerShdw>
              </a:effectLst>
            </a:endParaRP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Маска </a:t>
            </a:r>
            <a:r>
              <a:rPr lang="ru-RU" altLang="ru-RU" sz="1900" b="1" dirty="0" smtClean="0">
                <a:solidFill>
                  <a:schemeClr val="bg1"/>
                </a:solidFill>
                <a:effectLst>
                  <a:outerShdw blurRad="38100" dist="38100" dir="2700000" algn="tl">
                    <a:srgbClr val="000000">
                      <a:alpha val="43137"/>
                    </a:srgbClr>
                  </a:outerShdw>
                </a:effectLst>
              </a:rPr>
              <a:t>омолаживающая</a:t>
            </a:r>
            <a:endParaRPr lang="ru-RU" altLang="ru-RU" sz="1900" b="1" dirty="0">
              <a:solidFill>
                <a:schemeClr val="bg1"/>
              </a:solidFill>
              <a:effectLst>
                <a:outerShdw blurRad="38100" dist="38100" dir="2700000" algn="tl">
                  <a:srgbClr val="000000">
                    <a:alpha val="43137"/>
                  </a:srgbClr>
                </a:outerShdw>
              </a:effectLst>
            </a:endParaRP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Крем от морщин вокруг </a:t>
            </a:r>
            <a:r>
              <a:rPr lang="ru-RU" altLang="ru-RU" sz="1900" b="1" dirty="0" smtClean="0">
                <a:solidFill>
                  <a:schemeClr val="bg1"/>
                </a:solidFill>
                <a:effectLst>
                  <a:outerShdw blurRad="38100" dist="38100" dir="2700000" algn="tl">
                    <a:srgbClr val="000000">
                      <a:alpha val="43137"/>
                    </a:srgbClr>
                  </a:outerShdw>
                </a:effectLst>
              </a:rPr>
              <a:t>глаз</a:t>
            </a:r>
            <a:endParaRPr lang="ru-RU" altLang="ru-RU" sz="1900" b="1" dirty="0">
              <a:solidFill>
                <a:schemeClr val="bg1"/>
              </a:solidFill>
              <a:effectLst>
                <a:outerShdw blurRad="38100" dist="38100" dir="2700000" algn="tl">
                  <a:srgbClr val="000000">
                    <a:alpha val="43137"/>
                  </a:srgbClr>
                </a:outerShdw>
              </a:effectLst>
            </a:endParaRP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Крем </a:t>
            </a:r>
            <a:r>
              <a:rPr lang="ru-RU" altLang="ru-RU" sz="1900" b="1" dirty="0" err="1" smtClean="0">
                <a:solidFill>
                  <a:schemeClr val="bg1"/>
                </a:solidFill>
                <a:effectLst>
                  <a:outerShdw blurRad="38100" dist="38100" dir="2700000" algn="tl">
                    <a:srgbClr val="000000">
                      <a:alpha val="43137"/>
                    </a:srgbClr>
                  </a:outerShdw>
                </a:effectLst>
              </a:rPr>
              <a:t>коллагеновый</a:t>
            </a:r>
            <a:endParaRPr lang="ru-RU" altLang="ru-RU" sz="1900" b="1" dirty="0">
              <a:solidFill>
                <a:schemeClr val="bg1"/>
              </a:solidFill>
              <a:effectLst>
                <a:outerShdw blurRad="38100" dist="38100" dir="2700000" algn="tl">
                  <a:srgbClr val="000000">
                    <a:alpha val="43137"/>
                  </a:srgbClr>
                </a:outerShdw>
              </a:effectLst>
            </a:endParaRPr>
          </a:p>
          <a:p>
            <a:pPr eaLnBrk="1" hangingPunct="1">
              <a:lnSpc>
                <a:spcPct val="80000"/>
              </a:lnSpc>
              <a:defRPr/>
            </a:pPr>
            <a:endParaRPr lang="ru-RU" altLang="ru-RU" sz="1900" b="1" dirty="0">
              <a:solidFill>
                <a:schemeClr val="bg1"/>
              </a:solidFill>
            </a:endParaRPr>
          </a:p>
          <a:p>
            <a:pPr eaLnBrk="1" hangingPunct="1">
              <a:lnSpc>
                <a:spcPct val="80000"/>
              </a:lnSpc>
              <a:defRPr/>
            </a:pPr>
            <a:r>
              <a:rPr lang="ru-RU" altLang="ru-RU" sz="1900" b="1" dirty="0">
                <a:solidFill>
                  <a:schemeClr val="bg1"/>
                </a:solidFill>
                <a:effectLst>
                  <a:outerShdw blurRad="38100" dist="38100" dir="2700000" algn="tl">
                    <a:srgbClr val="000000">
                      <a:alpha val="43137"/>
                    </a:srgbClr>
                  </a:outerShdw>
                </a:effectLst>
              </a:rPr>
              <a:t>Бальзам косметический для </a:t>
            </a:r>
            <a:r>
              <a:rPr lang="ru-RU" altLang="ru-RU" sz="1900" b="1" dirty="0" smtClean="0">
                <a:solidFill>
                  <a:schemeClr val="bg1"/>
                </a:solidFill>
                <a:effectLst>
                  <a:outerShdw blurRad="38100" dist="38100" dir="2700000" algn="tl">
                    <a:srgbClr val="000000">
                      <a:alpha val="43137"/>
                    </a:srgbClr>
                  </a:outerShdw>
                </a:effectLst>
              </a:rPr>
              <a:t>лица</a:t>
            </a:r>
            <a:endParaRPr lang="ru-RU" altLang="ru-RU" sz="1900" b="1" dirty="0">
              <a:solidFill>
                <a:schemeClr val="bg1"/>
              </a:solidFill>
              <a:effectLst>
                <a:outerShdw blurRad="38100" dist="38100" dir="2700000" algn="tl">
                  <a:srgbClr val="000000">
                    <a:alpha val="43137"/>
                  </a:srgbClr>
                </a:outerShdw>
              </a:effectLst>
            </a:endParaRPr>
          </a:p>
          <a:p>
            <a:pPr eaLnBrk="1" hangingPunct="1">
              <a:lnSpc>
                <a:spcPct val="80000"/>
              </a:lnSpc>
              <a:defRPr/>
            </a:pPr>
            <a:endParaRPr lang="ru-RU" altLang="ru-RU" sz="1900" b="1" dirty="0"/>
          </a:p>
          <a:p>
            <a:pPr eaLnBrk="1" hangingPunct="1">
              <a:lnSpc>
                <a:spcPct val="80000"/>
              </a:lnSpc>
              <a:defRPr/>
            </a:pPr>
            <a:endParaRPr lang="ru-RU" altLang="ru-RU" sz="800" b="1" dirty="0"/>
          </a:p>
          <a:p>
            <a:pPr eaLnBrk="1" hangingPunct="1">
              <a:lnSpc>
                <a:spcPct val="80000"/>
              </a:lnSpc>
              <a:defRPr/>
            </a:pPr>
            <a:endParaRPr lang="ru-RU" altLang="ru-RU" sz="800" dirty="0"/>
          </a:p>
          <a:p>
            <a:pPr eaLnBrk="1" hangingPunct="1">
              <a:lnSpc>
                <a:spcPct val="80000"/>
              </a:lnSpc>
              <a:defRPr/>
            </a:pPr>
            <a:endParaRPr lang="ru-RU" altLang="ru-RU" sz="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1"/>
          <p:cNvSpPr>
            <a:spLocks noChangeArrowheads="1"/>
          </p:cNvSpPr>
          <p:nvPr/>
        </p:nvSpPr>
        <p:spPr bwMode="auto">
          <a:xfrm>
            <a:off x="3657600" y="457200"/>
            <a:ext cx="5508000" cy="2196000"/>
          </a:xfrm>
          <a:prstGeom prst="rect">
            <a:avLst/>
          </a:prstGeom>
          <a:solidFill>
            <a:srgbClr val="0099CC"/>
          </a:solidFill>
          <a:ln w="9525">
            <a:noFill/>
            <a:miter lim="800000"/>
            <a:headEnd/>
            <a:tailEnd/>
          </a:ln>
        </p:spPr>
        <p:txBody>
          <a:bodyPr/>
          <a:lstStyle/>
          <a:p>
            <a:pPr indent="17463">
              <a:spcBef>
                <a:spcPct val="20000"/>
              </a:spcBef>
            </a:pPr>
            <a:r>
              <a:rPr lang="ru-RU" altLang="ru-RU" sz="2400" b="1" dirty="0">
                <a:solidFill>
                  <a:srgbClr val="0000CC"/>
                </a:solidFill>
                <a:latin typeface="+mj-lt"/>
                <a:ea typeface="Yu Gothic UI" pitchFamily="34" charset="-128"/>
              </a:rPr>
              <a:t>Бальзам косметический для лица</a:t>
            </a:r>
            <a:r>
              <a:rPr lang="ru-RU" altLang="ru-RU" sz="2400" b="1" dirty="0">
                <a:solidFill>
                  <a:schemeClr val="bg1"/>
                </a:solidFill>
                <a:latin typeface="+mj-lt"/>
                <a:ea typeface="Yu Gothic UI" pitchFamily="34" charset="-128"/>
              </a:rPr>
              <a:t> </a:t>
            </a:r>
            <a:r>
              <a:rPr lang="ru-RU" altLang="ru-RU" sz="1600" b="1" dirty="0">
                <a:solidFill>
                  <a:schemeClr val="bg1"/>
                </a:solidFill>
                <a:latin typeface="+mj-lt"/>
                <a:ea typeface="Yu Gothic UI" pitchFamily="34" charset="-128"/>
              </a:rPr>
              <a:t>питает и смягчает кожу благодаря растительным экстрактам, защищает от вредных </a:t>
            </a:r>
            <a:r>
              <a:rPr lang="ru-RU" altLang="ru-RU" sz="1600" b="1" dirty="0" smtClean="0">
                <a:solidFill>
                  <a:schemeClr val="bg1"/>
                </a:solidFill>
                <a:latin typeface="+mj-lt"/>
                <a:ea typeface="Yu Gothic UI" pitchFamily="34" charset="-128"/>
              </a:rPr>
              <a:t>факторов </a:t>
            </a:r>
            <a:r>
              <a:rPr lang="ru-RU" altLang="ru-RU" sz="1600" b="1" dirty="0">
                <a:solidFill>
                  <a:schemeClr val="bg1"/>
                </a:solidFill>
                <a:latin typeface="+mj-lt"/>
                <a:ea typeface="Yu Gothic UI" pitchFamily="34" charset="-128"/>
              </a:rPr>
              <a:t>внешней среды. Специальный растительный комплекс в сочетании с уникальными свойствами масла печени акулы способствует разглаживанию морщин, предупреждению шелушения и старения кожи. Служит прекрасной основой для макияжа. </a:t>
            </a:r>
          </a:p>
        </p:txBody>
      </p:sp>
      <p:sp>
        <p:nvSpPr>
          <p:cNvPr id="21506" name="Rectangle 13"/>
          <p:cNvSpPr>
            <a:spLocks noChangeArrowheads="1"/>
          </p:cNvSpPr>
          <p:nvPr/>
        </p:nvSpPr>
        <p:spPr bwMode="auto">
          <a:xfrm>
            <a:off x="0" y="5105400"/>
            <a:ext cx="5832000" cy="1404000"/>
          </a:xfrm>
          <a:prstGeom prst="rect">
            <a:avLst/>
          </a:prstGeom>
          <a:solidFill>
            <a:srgbClr val="0099CC"/>
          </a:solidFill>
          <a:ln w="9525">
            <a:noFill/>
            <a:miter lim="800000"/>
            <a:headEnd/>
            <a:tailEnd/>
          </a:ln>
        </p:spPr>
        <p:txBody>
          <a:bodyPr anchor="ctr"/>
          <a:lstStyle/>
          <a:p>
            <a:r>
              <a:rPr lang="ru-RU" altLang="ru-RU" sz="2400" b="1" dirty="0">
                <a:solidFill>
                  <a:srgbClr val="F79F47"/>
                </a:solidFill>
                <a:latin typeface="+mj-lt"/>
                <a:ea typeface="Yu Gothic UI" pitchFamily="34" charset="-128"/>
              </a:rPr>
              <a:t>Крем-йогурт</a:t>
            </a:r>
            <a:r>
              <a:rPr lang="ru-RU" altLang="ru-RU" b="1" dirty="0">
                <a:solidFill>
                  <a:srgbClr val="F79F47"/>
                </a:solidFill>
                <a:latin typeface="+mj-lt"/>
              </a:rPr>
              <a:t> </a:t>
            </a:r>
          </a:p>
          <a:p>
            <a:r>
              <a:rPr lang="ru-RU" altLang="ru-RU" sz="1600" b="1" dirty="0">
                <a:solidFill>
                  <a:schemeClr val="bg1"/>
                </a:solidFill>
                <a:latin typeface="+mj-lt"/>
                <a:ea typeface="Yu Gothic UI" pitchFamily="34" charset="-128"/>
              </a:rPr>
              <a:t>необходим для ухода за сухой обезвоженной кожей, особенно после загара. Восстанавливает и питает повреждённую кожу, снимает раздражение, увлажняет. Подходит для ежедневного применения.</a:t>
            </a:r>
          </a:p>
        </p:txBody>
      </p:sp>
      <p:pic>
        <p:nvPicPr>
          <p:cNvPr id="21507" name="Picture 225" descr="ÐÑÐµÐ¼ Ð¹Ð¾Ð³ÑÑÑ ÐÐ°Ð½ÑÐ¸ÐºÐ° ÐÐµÑÑÑ"/>
          <p:cNvPicPr>
            <a:picLocks noChangeAspect="1" noChangeArrowheads="1"/>
          </p:cNvPicPr>
          <p:nvPr/>
        </p:nvPicPr>
        <p:blipFill>
          <a:blip r:embed="rId2"/>
          <a:srcRect l="34666" r="33333"/>
          <a:stretch>
            <a:fillRect/>
          </a:stretch>
        </p:blipFill>
        <p:spPr bwMode="auto">
          <a:xfrm>
            <a:off x="7086600" y="3352800"/>
            <a:ext cx="1023938" cy="3200400"/>
          </a:xfrm>
          <a:prstGeom prst="rect">
            <a:avLst/>
          </a:prstGeom>
          <a:noFill/>
          <a:ln w="9525">
            <a:noFill/>
            <a:miter lim="800000"/>
            <a:headEnd/>
            <a:tailEnd/>
          </a:ln>
        </p:spPr>
      </p:pic>
      <p:pic>
        <p:nvPicPr>
          <p:cNvPr id="21508" name="Picture 401" descr="104424246756795a716a3aa203930a24849c0d7d03c1f_b"/>
          <p:cNvPicPr>
            <a:picLocks noChangeAspect="1" noChangeArrowheads="1"/>
          </p:cNvPicPr>
          <p:nvPr/>
        </p:nvPicPr>
        <p:blipFill>
          <a:blip r:embed="rId3">
            <a:clrChange>
              <a:clrFrom>
                <a:srgbClr val="FFFFFF"/>
              </a:clrFrom>
              <a:clrTo>
                <a:srgbClr val="FFFFFF">
                  <a:alpha val="0"/>
                </a:srgbClr>
              </a:clrTo>
            </a:clrChange>
          </a:blip>
          <a:srcRect l="3847" t="7823" r="7692" b="6221"/>
          <a:stretch>
            <a:fillRect/>
          </a:stretch>
        </p:blipFill>
        <p:spPr bwMode="auto">
          <a:xfrm>
            <a:off x="152400" y="3505200"/>
            <a:ext cx="1524000" cy="1258888"/>
          </a:xfrm>
          <a:prstGeom prst="rect">
            <a:avLst/>
          </a:prstGeom>
          <a:noFill/>
          <a:ln w="9525">
            <a:noFill/>
            <a:miter lim="800000"/>
            <a:headEnd/>
            <a:tailEnd/>
          </a:ln>
        </p:spPr>
      </p:pic>
      <p:pic>
        <p:nvPicPr>
          <p:cNvPr id="21509" name="Picture 404" descr="3560849_stock-photo-seashell-sea-cockleshell"/>
          <p:cNvPicPr>
            <a:picLocks noChangeAspect="1" noChangeArrowheads="1"/>
          </p:cNvPicPr>
          <p:nvPr/>
        </p:nvPicPr>
        <p:blipFill>
          <a:blip r:embed="rId4">
            <a:clrChange>
              <a:clrFrom>
                <a:srgbClr val="FFFFFF"/>
              </a:clrFrom>
              <a:clrTo>
                <a:srgbClr val="FFFFFF">
                  <a:alpha val="0"/>
                </a:srgbClr>
              </a:clrTo>
            </a:clrChange>
          </a:blip>
          <a:srcRect l="14667" t="37334" r="6667" b="13333"/>
          <a:stretch>
            <a:fillRect/>
          </a:stretch>
        </p:blipFill>
        <p:spPr bwMode="auto">
          <a:xfrm>
            <a:off x="2209800" y="3581400"/>
            <a:ext cx="1905000" cy="1195388"/>
          </a:xfrm>
          <a:prstGeom prst="rect">
            <a:avLst/>
          </a:prstGeom>
          <a:noFill/>
          <a:ln w="9525">
            <a:noFill/>
            <a:miter lim="800000"/>
            <a:headEnd/>
            <a:tailEnd/>
          </a:ln>
        </p:spPr>
      </p:pic>
      <p:pic>
        <p:nvPicPr>
          <p:cNvPr id="21510" name="Picture 413"/>
          <p:cNvPicPr>
            <a:picLocks noChangeAspect="1" noChangeArrowheads="1"/>
          </p:cNvPicPr>
          <p:nvPr/>
        </p:nvPicPr>
        <p:blipFill>
          <a:blip r:embed="rId5"/>
          <a:srcRect b="6557"/>
          <a:stretch>
            <a:fillRect/>
          </a:stretch>
        </p:blipFill>
        <p:spPr bwMode="auto">
          <a:xfrm>
            <a:off x="4495800" y="3429000"/>
            <a:ext cx="1600200" cy="1447800"/>
          </a:xfrm>
          <a:prstGeom prst="rect">
            <a:avLst/>
          </a:prstGeom>
          <a:noFill/>
          <a:ln w="9525">
            <a:noFill/>
            <a:miter lim="800000"/>
            <a:headEnd/>
            <a:tailEnd/>
          </a:ln>
        </p:spPr>
      </p:pic>
      <p:pic>
        <p:nvPicPr>
          <p:cNvPr id="1026" name="Picture 2" descr="C:\Users\-\Desktop\Для WB\Энергия-Моря-Бальзам-косметический.png"/>
          <p:cNvPicPr>
            <a:picLocks noChangeAspect="1" noChangeArrowheads="1"/>
          </p:cNvPicPr>
          <p:nvPr/>
        </p:nvPicPr>
        <p:blipFill>
          <a:blip r:embed="rId6">
            <a:clrChange>
              <a:clrFrom>
                <a:srgbClr val="FFFFFF"/>
              </a:clrFrom>
              <a:clrTo>
                <a:srgbClr val="FFFFFF">
                  <a:alpha val="0"/>
                </a:srgbClr>
              </a:clrTo>
            </a:clrChange>
          </a:blip>
          <a:srcRect l="14815" t="26666" r="17037" b="18889"/>
          <a:stretch>
            <a:fillRect/>
          </a:stretch>
        </p:blipFill>
        <p:spPr bwMode="auto">
          <a:xfrm>
            <a:off x="152400" y="152400"/>
            <a:ext cx="3352800" cy="357146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type="body" idx="1"/>
          </p:nvPr>
        </p:nvSpPr>
        <p:spPr/>
        <p:txBody>
          <a:bodyPr/>
          <a:lstStyle/>
          <a:p>
            <a:pPr eaLnBrk="1" hangingPunct="1"/>
            <a:endParaRPr lang="ru-RU" altLang="ru-RU" smtClean="0"/>
          </a:p>
        </p:txBody>
      </p:sp>
      <p:pic>
        <p:nvPicPr>
          <p:cNvPr id="22530" name="Picture 5" descr="s1200"/>
          <p:cNvPicPr>
            <a:picLocks noChangeAspect="1" noChangeArrowheads="1"/>
          </p:cNvPicPr>
          <p:nvPr/>
        </p:nvPicPr>
        <p:blipFill>
          <a:blip r:embed="rId2">
            <a:lum bright="12000" contrast="-24000"/>
          </a:blip>
          <a:srcRect l="2190" r="10220" b="1460"/>
          <a:stretch>
            <a:fillRect/>
          </a:stretch>
        </p:blipFill>
        <p:spPr bwMode="auto">
          <a:xfrm>
            <a:off x="0" y="0"/>
            <a:ext cx="9144000" cy="6858000"/>
          </a:xfrm>
          <a:prstGeom prst="rect">
            <a:avLst/>
          </a:prstGeom>
          <a:noFill/>
          <a:ln w="9525">
            <a:noFill/>
            <a:miter lim="800000"/>
            <a:headEnd/>
            <a:tailEnd/>
          </a:ln>
        </p:spPr>
      </p:pic>
      <p:sp>
        <p:nvSpPr>
          <p:cNvPr id="26631" name="Rectangle 7"/>
          <p:cNvSpPr>
            <a:spLocks noGrp="1" noChangeArrowheads="1"/>
          </p:cNvSpPr>
          <p:nvPr>
            <p:ph type="title"/>
          </p:nvPr>
        </p:nvSpPr>
        <p:spPr>
          <a:xfrm>
            <a:off x="457200" y="0"/>
            <a:ext cx="8229600" cy="1143000"/>
          </a:xfrm>
        </p:spPr>
        <p:txBody>
          <a:bodyPr/>
          <a:lstStyle/>
          <a:p>
            <a:pPr eaLnBrk="1" hangingPunct="1">
              <a:defRPr/>
            </a:pPr>
            <a:r>
              <a:rPr lang="ru-RU" altLang="ru-RU" b="1" dirty="0">
                <a:solidFill>
                  <a:schemeClr val="bg1"/>
                </a:solidFill>
                <a:effectLst>
                  <a:outerShdw blurRad="38100" dist="38100" dir="2700000" algn="tl">
                    <a:srgbClr val="000000">
                      <a:alpha val="43137"/>
                    </a:srgbClr>
                  </a:outerShdw>
                </a:effectLst>
              </a:rPr>
              <a:t>Серия "Squalus acanthias"</a:t>
            </a:r>
          </a:p>
        </p:txBody>
      </p:sp>
      <p:sp>
        <p:nvSpPr>
          <p:cNvPr id="22532" name="Rectangle 9"/>
          <p:cNvSpPr>
            <a:spLocks noChangeArrowheads="1"/>
          </p:cNvSpPr>
          <p:nvPr/>
        </p:nvSpPr>
        <p:spPr bwMode="auto">
          <a:xfrm>
            <a:off x="685800" y="3811588"/>
            <a:ext cx="8001000" cy="366712"/>
          </a:xfrm>
          <a:prstGeom prst="rect">
            <a:avLst/>
          </a:prstGeom>
          <a:noFill/>
          <a:ln w="9525">
            <a:noFill/>
            <a:miter lim="800000"/>
            <a:headEnd/>
            <a:tailEnd/>
          </a:ln>
        </p:spPr>
        <p:txBody>
          <a:bodyPr anchor="ctr">
            <a:spAutoFit/>
          </a:bodyPr>
          <a:lstStyle/>
          <a:p>
            <a:endParaRPr lang="ru-RU" altLang="ru-RU"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1513036074349_G8J1BPG7F"/>
          <p:cNvPicPr>
            <a:picLocks noChangeAspect="1" noChangeArrowheads="1"/>
          </p:cNvPicPr>
          <p:nvPr/>
        </p:nvPicPr>
        <p:blipFill>
          <a:blip r:embed="rId2">
            <a:lum bright="-12000" contrast="-42000"/>
          </a:blip>
          <a:srcRect l="3906" r="2344"/>
          <a:stretch>
            <a:fillRect/>
          </a:stretch>
        </p:blipFill>
        <p:spPr bwMode="auto">
          <a:xfrm>
            <a:off x="0" y="0"/>
            <a:ext cx="9144000" cy="6858000"/>
          </a:xfrm>
          <a:prstGeom prst="rect">
            <a:avLst/>
          </a:prstGeom>
          <a:noFill/>
          <a:ln w="9525">
            <a:noFill/>
            <a:miter lim="800000"/>
            <a:headEnd/>
            <a:tailEnd/>
          </a:ln>
        </p:spPr>
      </p:pic>
      <p:sp>
        <p:nvSpPr>
          <p:cNvPr id="27663" name="Rectangle 15"/>
          <p:cNvSpPr>
            <a:spLocks noGrp="1" noChangeArrowheads="1"/>
          </p:cNvSpPr>
          <p:nvPr>
            <p:ph type="body" idx="1"/>
          </p:nvPr>
        </p:nvSpPr>
        <p:spPr>
          <a:xfrm>
            <a:off x="762000" y="1143000"/>
            <a:ext cx="7543800" cy="4267200"/>
          </a:xfrm>
          <a:extLst>
            <a:ext uri="{909E8E84-426E-40DD-AFC4-6F175D3DCCD1}"/>
          </a:extLst>
        </p:spPr>
        <p:txBody>
          <a:bodyPr/>
          <a:lstStyle/>
          <a:p>
            <a:pPr eaLnBrk="1" hangingPunct="1">
              <a:lnSpc>
                <a:spcPct val="80000"/>
              </a:lnSpc>
              <a:buFontTx/>
              <a:buNone/>
              <a:defRPr/>
            </a:pPr>
            <a:r>
              <a:rPr lang="ru-RU" altLang="ru-RU" sz="1600" b="1" dirty="0" smtClean="0"/>
              <a:t>      </a:t>
            </a:r>
            <a:r>
              <a:rPr lang="ru-RU" altLang="ru-RU" sz="1600" b="1" dirty="0" smtClean="0">
                <a:solidFill>
                  <a:schemeClr val="bg1"/>
                </a:solidFill>
              </a:rPr>
              <a:t>Жир из печени черноморской акулы катран, получаемый по оригинальной технологии, </a:t>
            </a:r>
            <a:r>
              <a:rPr lang="en-US" altLang="ru-RU" sz="1600" b="1" dirty="0" smtClean="0">
                <a:solidFill>
                  <a:schemeClr val="bg1"/>
                </a:solidFill>
              </a:rPr>
              <a:t> </a:t>
            </a:r>
            <a:r>
              <a:rPr lang="ru-RU" altLang="ru-RU" sz="1600" b="1" dirty="0" smtClean="0">
                <a:solidFill>
                  <a:schemeClr val="bg1"/>
                </a:solidFill>
              </a:rPr>
              <a:t>разработанной керченскими учёными, позволяет получать максимальное содержание в нём полиненасыщенных жирных кислот, физиологически активных, полезных веществ:</a:t>
            </a:r>
          </a:p>
          <a:p>
            <a:pPr eaLnBrk="1" hangingPunct="1">
              <a:lnSpc>
                <a:spcPct val="80000"/>
              </a:lnSpc>
              <a:defRPr/>
            </a:pPr>
            <a:endParaRPr lang="ru-RU" altLang="ru-RU" sz="1800" b="1" dirty="0" smtClean="0">
              <a:solidFill>
                <a:schemeClr val="bg1"/>
              </a:solidFill>
            </a:endParaRPr>
          </a:p>
          <a:p>
            <a:pPr eaLnBrk="1" hangingPunct="1">
              <a:lnSpc>
                <a:spcPct val="80000"/>
              </a:lnSpc>
              <a:defRPr/>
            </a:pPr>
            <a:r>
              <a:rPr lang="ru-RU" altLang="ru-RU" sz="1600" b="1" dirty="0" smtClean="0">
                <a:solidFill>
                  <a:schemeClr val="bg1"/>
                </a:solidFill>
              </a:rPr>
              <a:t>Витамин A — поддерживает молодость кожи.</a:t>
            </a:r>
            <a:r>
              <a:rPr lang="ru-RU" altLang="ru-RU" sz="1800" b="1" dirty="0" smtClean="0">
                <a:solidFill>
                  <a:schemeClr val="bg1"/>
                </a:solidFill>
              </a:rPr>
              <a:t/>
            </a:r>
            <a:br>
              <a:rPr lang="ru-RU" altLang="ru-RU" sz="1800" b="1" dirty="0" smtClean="0">
                <a:solidFill>
                  <a:schemeClr val="bg1"/>
                </a:solidFill>
              </a:rPr>
            </a:br>
            <a:endParaRPr lang="ru-RU" altLang="ru-RU" sz="1800" b="1" dirty="0" smtClean="0">
              <a:solidFill>
                <a:schemeClr val="bg1"/>
              </a:solidFill>
            </a:endParaRPr>
          </a:p>
          <a:p>
            <a:pPr eaLnBrk="1" hangingPunct="1">
              <a:lnSpc>
                <a:spcPct val="80000"/>
              </a:lnSpc>
              <a:defRPr/>
            </a:pPr>
            <a:r>
              <a:rPr lang="ru-RU" altLang="ru-RU" sz="1600" b="1" dirty="0" smtClean="0">
                <a:solidFill>
                  <a:schemeClr val="bg1"/>
                </a:solidFill>
              </a:rPr>
              <a:t>Витамин D — придает ей здоровый цвет, разглаживает кожный покров.</a:t>
            </a:r>
            <a:r>
              <a:rPr lang="ru-RU" altLang="ru-RU" sz="1800" b="1" dirty="0" smtClean="0">
                <a:solidFill>
                  <a:schemeClr val="bg1"/>
                </a:solidFill>
              </a:rPr>
              <a:t/>
            </a:r>
            <a:br>
              <a:rPr lang="ru-RU" altLang="ru-RU" sz="1800" b="1" dirty="0" smtClean="0">
                <a:solidFill>
                  <a:schemeClr val="bg1"/>
                </a:solidFill>
              </a:rPr>
            </a:br>
            <a:endParaRPr lang="ru-RU" altLang="ru-RU" sz="1800" b="1" dirty="0" smtClean="0">
              <a:solidFill>
                <a:schemeClr val="bg1"/>
              </a:solidFill>
            </a:endParaRPr>
          </a:p>
          <a:p>
            <a:pPr eaLnBrk="1" hangingPunct="1">
              <a:lnSpc>
                <a:spcPct val="80000"/>
              </a:lnSpc>
              <a:defRPr/>
            </a:pPr>
            <a:r>
              <a:rPr lang="ru-RU" altLang="ru-RU" sz="1600" b="1" dirty="0" smtClean="0">
                <a:solidFill>
                  <a:schemeClr val="bg1"/>
                </a:solidFill>
              </a:rPr>
              <a:t>Витамин Е </a:t>
            </a:r>
            <a:r>
              <a:rPr lang="ru-RU" altLang="ru-RU" sz="1600" b="1" dirty="0" smtClean="0">
                <a:solidFill>
                  <a:schemeClr val="bg1"/>
                </a:solidFill>
              </a:rPr>
              <a:t>— </a:t>
            </a:r>
            <a:r>
              <a:rPr lang="ru-RU" altLang="ru-RU" sz="1600" b="1" dirty="0" smtClean="0">
                <a:solidFill>
                  <a:schemeClr val="bg1"/>
                </a:solidFill>
              </a:rPr>
              <a:t>замедляет процесс старения, тонизирует кожу, питает ее кислородом и полезными элементами.</a:t>
            </a:r>
            <a:r>
              <a:rPr lang="ru-RU" altLang="ru-RU" sz="1800" b="1" dirty="0" smtClean="0">
                <a:solidFill>
                  <a:schemeClr val="bg1"/>
                </a:solidFill>
              </a:rPr>
              <a:t/>
            </a:r>
            <a:br>
              <a:rPr lang="ru-RU" altLang="ru-RU" sz="1800" b="1" dirty="0" smtClean="0">
                <a:solidFill>
                  <a:schemeClr val="bg1"/>
                </a:solidFill>
              </a:rPr>
            </a:br>
            <a:endParaRPr lang="ru-RU" altLang="ru-RU" sz="1600" b="1" dirty="0" smtClean="0">
              <a:solidFill>
                <a:schemeClr val="bg1"/>
              </a:solidFill>
            </a:endParaRPr>
          </a:p>
          <a:p>
            <a:pPr eaLnBrk="1" hangingPunct="1">
              <a:lnSpc>
                <a:spcPct val="80000"/>
              </a:lnSpc>
              <a:defRPr/>
            </a:pPr>
            <a:r>
              <a:rPr lang="ru-RU" altLang="ru-RU" sz="1600" b="1" dirty="0" smtClean="0">
                <a:solidFill>
                  <a:schemeClr val="bg1"/>
                </a:solidFill>
              </a:rPr>
              <a:t>Сквален — обладает ярко выраженными противовоспалительным и антиоксидантным эффектами.</a:t>
            </a:r>
            <a:r>
              <a:rPr lang="ru-RU" altLang="ru-RU" sz="1600" b="1" dirty="0" smtClean="0"/>
              <a:t> </a:t>
            </a:r>
          </a:p>
          <a:p>
            <a:pPr eaLnBrk="1" hangingPunct="1">
              <a:lnSpc>
                <a:spcPct val="80000"/>
              </a:lnSpc>
              <a:defRPr/>
            </a:pPr>
            <a:endParaRPr lang="ru-RU" altLang="ru-RU" sz="1600" b="1" dirty="0" smtClean="0">
              <a:solidFill>
                <a:schemeClr val="bg1"/>
              </a:solidFill>
            </a:endParaRPr>
          </a:p>
          <a:p>
            <a:pPr eaLnBrk="1" hangingPunct="1">
              <a:lnSpc>
                <a:spcPct val="80000"/>
              </a:lnSpc>
              <a:defRPr/>
            </a:pPr>
            <a:r>
              <a:rPr lang="ru-RU" altLang="ru-RU" sz="1600" b="1" dirty="0" smtClean="0">
                <a:solidFill>
                  <a:schemeClr val="bg1"/>
                </a:solidFill>
              </a:rPr>
              <a:t>Алкиглицерол — оберегает кожу от ультрафиолетовых лучей и других внешних воздействий.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altLang="ru-RU"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3261</TotalTime>
  <Words>2050</Words>
  <Application>Microsoft Office PowerPoint</Application>
  <PresentationFormat>Экран (4:3)</PresentationFormat>
  <Paragraphs>347</Paragraphs>
  <Slides>50</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1_Оформление по умолчанию</vt:lpstr>
      <vt:lpstr>Слайд 1</vt:lpstr>
      <vt:lpstr>Слайд 2</vt:lpstr>
      <vt:lpstr>Слайд 3</vt:lpstr>
      <vt:lpstr>Серия "Энергия моря"</vt:lpstr>
      <vt:lpstr>Слайд 5</vt:lpstr>
      <vt:lpstr>Серия "Энергия моря" </vt:lpstr>
      <vt:lpstr>Слайд 7</vt:lpstr>
      <vt:lpstr>Серия "Squalus acanthias"</vt:lpstr>
      <vt:lpstr>Слайд 9</vt:lpstr>
      <vt:lpstr> Серия "Squalus acanthias" </vt:lpstr>
      <vt:lpstr>Слайд 11</vt:lpstr>
      <vt:lpstr>Серия "Batoidea"</vt:lpstr>
      <vt:lpstr>Слайд 13</vt:lpstr>
      <vt:lpstr>Серия "Batoidea"</vt:lpstr>
      <vt:lpstr>Слайд 15</vt:lpstr>
      <vt:lpstr>Серия  "Helix pomatia"</vt:lpstr>
      <vt:lpstr>Слайд 17</vt:lpstr>
      <vt:lpstr>Слайд 18</vt:lpstr>
      <vt:lpstr>Серия  "Helix pomatia"</vt:lpstr>
      <vt:lpstr>Слайд 20</vt:lpstr>
      <vt:lpstr>Слайд 21</vt:lpstr>
      <vt:lpstr>Серия "Snail collagen"</vt:lpstr>
      <vt:lpstr>Слайд 23</vt:lpstr>
      <vt:lpstr>Слайд 24</vt:lpstr>
      <vt:lpstr>Слайд 25</vt:lpstr>
      <vt:lpstr>   Натуральный коллаген является протеином – важнейшим структурным элементом соединительной ткани кожи. Поступая извне, он способен стимулировать утраченную скорость синтеза собственного коллагена.    При получении коллагена запатентованным методом из улиток, одновременно выделяются эластин, аллантоин, гликолевая кислота.  Всё это при применении крема повышает тургор кожи, увлажняет её, омолаживает и предохраняет от негативных факторов внешней среды. </vt:lpstr>
      <vt:lpstr>Слайд 27</vt:lpstr>
      <vt:lpstr>Слайд 28</vt:lpstr>
      <vt:lpstr>Слайд 29</vt:lpstr>
      <vt:lpstr>Слайд 30</vt:lpstr>
      <vt:lpstr>Серия "Морская розовая соль"</vt:lpstr>
      <vt:lpstr>Слайд 32</vt:lpstr>
      <vt:lpstr>Морская розовая соль</vt:lpstr>
      <vt:lpstr>Сквалан</vt:lpstr>
      <vt:lpstr>Олигоциан</vt:lpstr>
      <vt:lpstr>Восстанавливающий крем     наличие в креме крымской розовой соли и устричного олигоциана обуславливает наличие в его составе богатейшего комплекса природных минеральных элементов, так необходимых нашей кожи для восстановления её молодости, красоты и ухоженности.</vt:lpstr>
      <vt:lpstr>Слайд 37</vt:lpstr>
      <vt:lpstr>Слайд 38</vt:lpstr>
      <vt:lpstr>Слайд 39</vt:lpstr>
      <vt:lpstr>Слайд 40</vt:lpstr>
      <vt:lpstr>Слайд 41</vt:lpstr>
      <vt:lpstr>Слайд 42</vt:lpstr>
      <vt:lpstr>Спирулина</vt:lpstr>
      <vt:lpstr>Слайд 44</vt:lpstr>
      <vt:lpstr>Заинтересовало?  Тогда мы предлагаем Вам построить свой бизнес вместе с «Пантикой»!</vt:lpstr>
      <vt:lpstr>Создай свой бизнес с «ПАНТИКОЙ»!</vt:lpstr>
      <vt:lpstr>Наши преимущества:</vt:lpstr>
      <vt:lpstr>Почему стоит доверять нам?</vt:lpstr>
      <vt:lpstr>Сотрудничество с ООО «Пантика» </vt:lpstr>
      <vt:lpstr>Слайд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dc:creator>
  <cp:lastModifiedBy>-</cp:lastModifiedBy>
  <cp:revision>336</cp:revision>
  <cp:lastPrinted>1601-01-01T00:00:00Z</cp:lastPrinted>
  <dcterms:created xsi:type="dcterms:W3CDTF">2018-09-16T00:06:38Z</dcterms:created>
  <dcterms:modified xsi:type="dcterms:W3CDTF">2019-02-20T16:12:10Z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