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693400" cy="7556500"/>
  <p:notesSz cx="10693400" cy="7556500"/>
  <p:defaultTextStyle>
    <a:defPPr>
      <a:defRPr kern="0"/>
    </a:defPPr>
  </p:defaultTextStyle>
  <p:embeddedFontLst>
    <p:embeddedFont>
      <p:font typeface="Arial" panose="00000000000000000000" pitchFamily="34" charset="1"/>
      <p:regular r:id="rId38"/>
      <p:bold r:id="rId37"/>
    </p:embeddedFont>
    <p:embeddedFont>
      <p:font typeface="Courier New" panose="00000000000000000000" pitchFamily="49" charset="1"/>
      <p:boldItalic r:id="rId35"/>
    </p:embeddedFont>
    <p:embeddedFont>
      <p:font typeface="Palatino Linotype" panose="00000000000000000000" pitchFamily="18" charset="1"/>
      <p:boldItalic r:id="rId36"/>
    </p:embeddedFont>
    <p:embeddedFont>
      <p:font typeface="Times New Roman" panose="00000000000000000000" pitchFamily="18" charset="1"/>
      <p:regular r:id="rId34"/>
    </p:embeddedFont>
    <p:embeddedFont>
      <p:font typeface="Trebuchet MS" panose="00000000000000000000" pitchFamily="34" charset="1"/>
      <p:bold r:id="rId39"/>
    </p:embeddedFont>
    <p:embeddedFont>
      <p:font typeface="Verdana" panose="00000000000000000000" pitchFamily="34" charset="1"/>
      <p:bold r:id="rId4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font" Target="fonts/font1.fntdata"/><Relationship Id="rId35" Type="http://schemas.openxmlformats.org/officeDocument/2006/relationships/font" Target="fonts/font2.fntdata"/><Relationship Id="rId36" Type="http://schemas.openxmlformats.org/officeDocument/2006/relationships/font" Target="fonts/font3.fntdata"/><Relationship Id="rId37" Type="http://schemas.openxmlformats.org/officeDocument/2006/relationships/font" Target="fonts/font4.fntdata"/><Relationship Id="rId38" Type="http://schemas.openxmlformats.org/officeDocument/2006/relationships/font" Target="fonts/font5.fntdata"/><Relationship Id="rId39" Type="http://schemas.openxmlformats.org/officeDocument/2006/relationships/font" Target="fonts/font6.fntdata"/><Relationship Id="rId40" Type="http://schemas.openxmlformats.org/officeDocument/2006/relationships/font" Target="fonts/font7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4863" y="1416152"/>
            <a:ext cx="3960495" cy="1228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909" y="2416792"/>
            <a:ext cx="8766175" cy="3447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jpg"/><Relationship Id="rId3" Type="http://schemas.openxmlformats.org/officeDocument/2006/relationships/image" Target="../media/image2.jpg"/><Relationship Id="rId4" Type="http://schemas.openxmlformats.org/officeDocument/2006/relationships/hyperlink" Target="mailto:info@winal.ru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768" y="1478398"/>
            <a:ext cx="7415935" cy="14302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442" y="5432468"/>
            <a:ext cx="2360098" cy="45764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5300" y="3480022"/>
            <a:ext cx="2407283" cy="164855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9307" y="3492500"/>
            <a:ext cx="2383714" cy="16241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7395" y="3492500"/>
            <a:ext cx="2355876" cy="160747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54469" y="5942132"/>
            <a:ext cx="23787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0" b="1" i="1">
                <a:solidFill>
                  <a:srgbClr val="0049AC"/>
                </a:solidFill>
                <a:latin typeface="Courier New"/>
                <a:cs typeface="Courier New"/>
              </a:rPr>
              <a:t>Декоративные</a:t>
            </a:r>
            <a:r>
              <a:rPr dirty="0" sz="1050" spc="-345" b="1" i="1">
                <a:solidFill>
                  <a:srgbClr val="0049AC"/>
                </a:solidFill>
                <a:latin typeface="Courier New"/>
                <a:cs typeface="Courier New"/>
              </a:rPr>
              <a:t> </a:t>
            </a:r>
            <a:r>
              <a:rPr dirty="0" sz="1050" spc="50" b="1" i="1">
                <a:solidFill>
                  <a:srgbClr val="0049AC"/>
                </a:solidFill>
                <a:latin typeface="Courier New"/>
                <a:cs typeface="Courier New"/>
              </a:rPr>
              <a:t>стеновые</a:t>
            </a:r>
            <a:r>
              <a:rPr dirty="0" sz="1050" spc="-45" b="1" i="1">
                <a:solidFill>
                  <a:srgbClr val="0049AC"/>
                </a:solidFill>
                <a:latin typeface="Courier New"/>
                <a:cs typeface="Courier New"/>
              </a:rPr>
              <a:t> </a:t>
            </a:r>
            <a:r>
              <a:rPr dirty="0" sz="1050" spc="-10" b="1" i="1">
                <a:solidFill>
                  <a:srgbClr val="0049AC"/>
                </a:solidFill>
                <a:latin typeface="Courier New"/>
                <a:cs typeface="Courier New"/>
              </a:rPr>
              <a:t>панели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125849" y="5415349"/>
            <a:ext cx="19177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 i="1">
                <a:solidFill>
                  <a:srgbClr val="0049AC"/>
                </a:solidFill>
                <a:latin typeface="Palatino Linotype"/>
                <a:cs typeface="Palatino Linotype"/>
              </a:rPr>
              <a:t>TM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702993" y="6106363"/>
            <a:ext cx="4472305" cy="39370"/>
          </a:xfrm>
          <a:custGeom>
            <a:avLst/>
            <a:gdLst/>
            <a:ahLst/>
            <a:cxnLst/>
            <a:rect l="l" t="t" r="r" b="b"/>
            <a:pathLst>
              <a:path w="4472305" h="39370">
                <a:moveTo>
                  <a:pt x="4472279" y="38988"/>
                </a:moveTo>
                <a:lnTo>
                  <a:pt x="0" y="38988"/>
                </a:lnTo>
                <a:lnTo>
                  <a:pt x="0" y="0"/>
                </a:lnTo>
                <a:lnTo>
                  <a:pt x="4472279" y="0"/>
                </a:lnTo>
                <a:lnTo>
                  <a:pt x="4472279" y="38988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74686" y="1510030"/>
            <a:ext cx="4177029" cy="4657090"/>
            <a:chOff x="1074686" y="1510030"/>
            <a:chExt cx="4177029" cy="4657090"/>
          </a:xfrm>
        </p:grpSpPr>
        <p:sp>
          <p:nvSpPr>
            <p:cNvPr id="3" name="object 3" descr=""/>
            <p:cNvSpPr/>
            <p:nvPr/>
          </p:nvSpPr>
          <p:spPr>
            <a:xfrm>
              <a:off x="1074686" y="1510029"/>
              <a:ext cx="4177029" cy="4657090"/>
            </a:xfrm>
            <a:custGeom>
              <a:avLst/>
              <a:gdLst/>
              <a:ahLst/>
              <a:cxnLst/>
              <a:rect l="l" t="t" r="r" b="b"/>
              <a:pathLst>
                <a:path w="4177029" h="4657090">
                  <a:moveTo>
                    <a:pt x="4177017" y="0"/>
                  </a:moveTo>
                  <a:lnTo>
                    <a:pt x="4157218" y="0"/>
                  </a:lnTo>
                  <a:lnTo>
                    <a:pt x="4157218" y="20320"/>
                  </a:lnTo>
                  <a:lnTo>
                    <a:pt x="4157218" y="4636770"/>
                  </a:lnTo>
                  <a:lnTo>
                    <a:pt x="19392" y="4636770"/>
                  </a:lnTo>
                  <a:lnTo>
                    <a:pt x="19392" y="20320"/>
                  </a:lnTo>
                  <a:lnTo>
                    <a:pt x="4157218" y="20320"/>
                  </a:lnTo>
                  <a:lnTo>
                    <a:pt x="415721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636770"/>
                  </a:lnTo>
                  <a:lnTo>
                    <a:pt x="0" y="4657090"/>
                  </a:lnTo>
                  <a:lnTo>
                    <a:pt x="4177017" y="4657090"/>
                  </a:lnTo>
                  <a:lnTo>
                    <a:pt x="4177017" y="4636871"/>
                  </a:lnTo>
                  <a:lnTo>
                    <a:pt x="4177017" y="20320"/>
                  </a:lnTo>
                  <a:lnTo>
                    <a:pt x="4177017" y="20027"/>
                  </a:lnTo>
                  <a:lnTo>
                    <a:pt x="417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639" y="1819478"/>
              <a:ext cx="3737127" cy="41102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639" y="1771002"/>
              <a:ext cx="3720160" cy="416039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573536" y="3392029"/>
            <a:ext cx="3805554" cy="109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Негорючие</a:t>
            </a:r>
            <a:r>
              <a:rPr dirty="0" sz="1400" spc="2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перфорированные</a:t>
            </a:r>
            <a:r>
              <a:rPr dirty="0" sz="1400" spc="2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акустические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листы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на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основе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стекломагнезита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81818"/>
                </a:solidFill>
                <a:latin typeface="Arial"/>
                <a:cs typeface="Arial"/>
              </a:rPr>
              <a:t>для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помещений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повышенными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требованиями</a:t>
            </a:r>
            <a:r>
              <a:rPr dirty="0" sz="1400" spc="5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к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огнезащите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акустике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73536" y="1476828"/>
            <a:ext cx="3987165" cy="13633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dirty="0" sz="2900">
                <a:solidFill>
                  <a:srgbClr val="000000"/>
                </a:solidFill>
              </a:rPr>
              <a:t>Акустические</a:t>
            </a:r>
            <a:r>
              <a:rPr dirty="0" sz="2900" spc="145">
                <a:solidFill>
                  <a:srgbClr val="000000"/>
                </a:solidFill>
              </a:rPr>
              <a:t> </a:t>
            </a:r>
            <a:r>
              <a:rPr dirty="0" sz="2900" spc="-10">
                <a:solidFill>
                  <a:srgbClr val="000000"/>
                </a:solidFill>
              </a:rPr>
              <a:t>панели </a:t>
            </a:r>
            <a:r>
              <a:rPr dirty="0" sz="2900">
                <a:solidFill>
                  <a:srgbClr val="000000"/>
                </a:solidFill>
              </a:rPr>
              <a:t>на</a:t>
            </a:r>
            <a:r>
              <a:rPr dirty="0" sz="2900" spc="35">
                <a:solidFill>
                  <a:srgbClr val="000000"/>
                </a:solidFill>
              </a:rPr>
              <a:t> </a:t>
            </a:r>
            <a:r>
              <a:rPr dirty="0" sz="2900" spc="-10">
                <a:solidFill>
                  <a:srgbClr val="000000"/>
                </a:solidFill>
              </a:rPr>
              <a:t>основе стекломагнезита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882613" y="3290364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639" y="2263724"/>
            <a:ext cx="2539707" cy="18002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9062" y="2263724"/>
            <a:ext cx="2545206" cy="18002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639" y="4127500"/>
            <a:ext cx="2539707" cy="180092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9062" y="4127500"/>
            <a:ext cx="2545206" cy="18009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55354" y="1230049"/>
            <a:ext cx="4303395" cy="5080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50">
                <a:solidFill>
                  <a:srgbClr val="000000"/>
                </a:solidFill>
              </a:rPr>
              <a:t>Акустические</a:t>
            </a:r>
            <a:r>
              <a:rPr dirty="0" sz="3150" spc="-65">
                <a:solidFill>
                  <a:srgbClr val="000000"/>
                </a:solidFill>
              </a:rPr>
              <a:t> </a:t>
            </a:r>
            <a:r>
              <a:rPr dirty="0" sz="3150" spc="-10">
                <a:solidFill>
                  <a:srgbClr val="000000"/>
                </a:solidFill>
              </a:rPr>
              <a:t>панели</a:t>
            </a:r>
            <a:endParaRPr sz="3150"/>
          </a:p>
        </p:txBody>
      </p:sp>
      <p:sp>
        <p:nvSpPr>
          <p:cNvPr id="7" name="object 7" descr=""/>
          <p:cNvSpPr txBox="1"/>
          <p:nvPr/>
        </p:nvSpPr>
        <p:spPr>
          <a:xfrm>
            <a:off x="6581711" y="2210917"/>
            <a:ext cx="3044190" cy="372173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>
                <a:latin typeface="Arial"/>
                <a:cs typeface="Arial"/>
              </a:rPr>
              <a:t>Панели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APXПРОЕКТ.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АКУСТИК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™</a:t>
            </a:r>
            <a:endParaRPr sz="1200">
              <a:latin typeface="Arial"/>
              <a:cs typeface="Arial"/>
            </a:endParaRPr>
          </a:p>
          <a:p>
            <a:pPr marL="12700" marR="303530">
              <a:lnSpc>
                <a:spcPct val="118800"/>
              </a:lnSpc>
            </a:pPr>
            <a:r>
              <a:rPr dirty="0" sz="1200">
                <a:latin typeface="Arial"/>
                <a:cs typeface="Arial"/>
              </a:rPr>
              <a:t>сочетают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в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себе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баланс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высокого </a:t>
            </a:r>
            <a:r>
              <a:rPr dirty="0" sz="1200">
                <a:latin typeface="Arial"/>
                <a:cs typeface="Arial"/>
              </a:rPr>
              <a:t>качества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акустических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характеристик </a:t>
            </a:r>
            <a:r>
              <a:rPr dirty="0" sz="1200">
                <a:latin typeface="Arial"/>
                <a:cs typeface="Arial"/>
              </a:rPr>
              <a:t>и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прекрасного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внешнего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вида.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Основная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функция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акустических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панелей</a:t>
            </a:r>
            <a:endParaRPr sz="1200">
              <a:latin typeface="Arial"/>
              <a:cs typeface="Arial"/>
            </a:endParaRPr>
          </a:p>
          <a:p>
            <a:pPr marL="12700" marR="74295">
              <a:lnSpc>
                <a:spcPct val="118800"/>
              </a:lnSpc>
            </a:pP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поглощение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звука,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обеспечение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более </a:t>
            </a:r>
            <a:r>
              <a:rPr dirty="0" sz="1200">
                <a:latin typeface="Arial"/>
                <a:cs typeface="Arial"/>
              </a:rPr>
              <a:t>качественного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звучания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музыки,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речи.</a:t>
            </a:r>
            <a:endParaRPr sz="1200">
              <a:latin typeface="Arial"/>
              <a:cs typeface="Arial"/>
            </a:endParaRPr>
          </a:p>
          <a:p>
            <a:pPr marL="12700" marR="41910">
              <a:lnSpc>
                <a:spcPct val="118800"/>
              </a:lnSpc>
            </a:pPr>
            <a:r>
              <a:rPr dirty="0" sz="1200">
                <a:latin typeface="Arial"/>
                <a:cs typeface="Arial"/>
              </a:rPr>
              <a:t>Помимо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поглощения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звука,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акустические </a:t>
            </a:r>
            <a:r>
              <a:rPr dirty="0" sz="1200">
                <a:latin typeface="Arial"/>
                <a:cs typeface="Arial"/>
              </a:rPr>
              <a:t>панели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сохраняют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большой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процент </a:t>
            </a:r>
            <a:r>
              <a:rPr dirty="0" sz="1200">
                <a:latin typeface="Arial"/>
                <a:cs typeface="Arial"/>
              </a:rPr>
              <a:t>тепла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за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счёт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основания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из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ГСП </a:t>
            </a:r>
            <a:r>
              <a:rPr dirty="0" sz="1200">
                <a:latin typeface="Arial"/>
                <a:cs typeface="Arial"/>
              </a:rPr>
              <a:t>(гипсостружечная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плита).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12700" marR="74295">
              <a:lnSpc>
                <a:spcPct val="118800"/>
              </a:lnSpc>
            </a:pPr>
            <a:r>
              <a:rPr dirty="0" sz="1200">
                <a:latin typeface="Arial"/>
                <a:cs typeface="Arial"/>
              </a:rPr>
              <a:t>Для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акустических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панелей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APXПРОЕКТ. </a:t>
            </a:r>
            <a:r>
              <a:rPr dirty="0" sz="1200">
                <a:latin typeface="Arial"/>
                <a:cs typeface="Arial"/>
              </a:rPr>
              <a:t>АКУСТИК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™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было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разработано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более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видов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перфораций,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которые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могут </a:t>
            </a:r>
            <a:r>
              <a:rPr dirty="0" sz="1200">
                <a:latin typeface="Arial"/>
                <a:cs typeface="Arial"/>
              </a:rPr>
              <a:t>быть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нанесены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на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любой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тип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панелей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8121" y="3062132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74686" y="1510030"/>
            <a:ext cx="4177029" cy="4657090"/>
            <a:chOff x="1074686" y="1510030"/>
            <a:chExt cx="4177029" cy="4657090"/>
          </a:xfrm>
        </p:grpSpPr>
        <p:sp>
          <p:nvSpPr>
            <p:cNvPr id="3" name="object 3" descr=""/>
            <p:cNvSpPr/>
            <p:nvPr/>
          </p:nvSpPr>
          <p:spPr>
            <a:xfrm>
              <a:off x="1074686" y="1510029"/>
              <a:ext cx="4177029" cy="4657090"/>
            </a:xfrm>
            <a:custGeom>
              <a:avLst/>
              <a:gdLst/>
              <a:ahLst/>
              <a:cxnLst/>
              <a:rect l="l" t="t" r="r" b="b"/>
              <a:pathLst>
                <a:path w="4177029" h="4657090">
                  <a:moveTo>
                    <a:pt x="4177017" y="0"/>
                  </a:moveTo>
                  <a:lnTo>
                    <a:pt x="4157218" y="0"/>
                  </a:lnTo>
                  <a:lnTo>
                    <a:pt x="4157218" y="20320"/>
                  </a:lnTo>
                  <a:lnTo>
                    <a:pt x="4157218" y="4636770"/>
                  </a:lnTo>
                  <a:lnTo>
                    <a:pt x="19392" y="4636770"/>
                  </a:lnTo>
                  <a:lnTo>
                    <a:pt x="19392" y="20320"/>
                  </a:lnTo>
                  <a:lnTo>
                    <a:pt x="4157218" y="20320"/>
                  </a:lnTo>
                  <a:lnTo>
                    <a:pt x="415721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636770"/>
                  </a:lnTo>
                  <a:lnTo>
                    <a:pt x="0" y="4657090"/>
                  </a:lnTo>
                  <a:lnTo>
                    <a:pt x="4177017" y="4657090"/>
                  </a:lnTo>
                  <a:lnTo>
                    <a:pt x="4177017" y="4636871"/>
                  </a:lnTo>
                  <a:lnTo>
                    <a:pt x="4177017" y="20320"/>
                  </a:lnTo>
                  <a:lnTo>
                    <a:pt x="4177017" y="20027"/>
                  </a:lnTo>
                  <a:lnTo>
                    <a:pt x="417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523" y="1709839"/>
              <a:ext cx="3692525" cy="42550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0386" y="1451560"/>
            <a:ext cx="3779520" cy="88900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385"/>
              </a:lnSpc>
              <a:spcBef>
                <a:spcPts val="120"/>
              </a:spcBef>
            </a:pPr>
            <a:r>
              <a:rPr dirty="0" sz="2900">
                <a:solidFill>
                  <a:srgbClr val="181818"/>
                </a:solidFill>
              </a:rPr>
              <a:t>Потолочные</a:t>
            </a:r>
            <a:r>
              <a:rPr dirty="0" sz="2900" spc="-55">
                <a:solidFill>
                  <a:srgbClr val="181818"/>
                </a:solidFill>
              </a:rPr>
              <a:t> </a:t>
            </a:r>
            <a:r>
              <a:rPr dirty="0" sz="2900" spc="-10">
                <a:solidFill>
                  <a:srgbClr val="181818"/>
                </a:solidFill>
              </a:rPr>
              <a:t>панели</a:t>
            </a:r>
            <a:endParaRPr sz="2900"/>
          </a:p>
          <a:p>
            <a:pPr marL="12700">
              <a:lnSpc>
                <a:spcPts val="3385"/>
              </a:lnSpc>
            </a:pPr>
            <a:r>
              <a:rPr dirty="0" sz="2900" spc="-10">
                <a:solidFill>
                  <a:srgbClr val="181818"/>
                </a:solidFill>
              </a:rPr>
              <a:t>WINAL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710386" y="2893333"/>
            <a:ext cx="3844925" cy="136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Декоративные</a:t>
            </a:r>
            <a:r>
              <a:rPr dirty="0" sz="1400" spc="1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потолочные</a:t>
            </a:r>
            <a:r>
              <a:rPr dirty="0" sz="1400" spc="20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панели</a:t>
            </a:r>
            <a:r>
              <a:rPr dirty="0" sz="1400" spc="20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181818"/>
                </a:solidFill>
                <a:latin typeface="Arial"/>
                <a:cs typeface="Arial"/>
              </a:rPr>
              <a:t>с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акриловыми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покрытиями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dirty="0" sz="1400" spc="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ламинированные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ПВХ</a:t>
            </a:r>
            <a:r>
              <a:rPr dirty="0" sz="1400" spc="1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на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основе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гипсокартона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ГКЛ,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стекломагнивого</a:t>
            </a:r>
            <a:r>
              <a:rPr dirty="0" sz="1400" spc="1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листа</a:t>
            </a:r>
            <a:r>
              <a:rPr dirty="0" sz="1400" spc="2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6,5мм</a:t>
            </a:r>
            <a:r>
              <a:rPr dirty="0" sz="1400" spc="1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огнестойкие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под</a:t>
            </a:r>
            <a:r>
              <a:rPr dirty="0" sz="1400" spc="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любые</a:t>
            </a:r>
            <a:r>
              <a:rPr dirty="0" sz="1400" spc="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размеры</a:t>
            </a:r>
            <a:r>
              <a:rPr dirty="0" sz="1400" spc="1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заказчика.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10386" y="4764678"/>
            <a:ext cx="371919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Стандартные</a:t>
            </a:r>
            <a:r>
              <a:rPr dirty="0" sz="1400" spc="1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размеры:</a:t>
            </a:r>
            <a:r>
              <a:rPr dirty="0" sz="1400" spc="25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600*1200,</a:t>
            </a:r>
            <a:r>
              <a:rPr dirty="0" sz="1400" spc="2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600*600, 300*1200мм.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4979" y="3284793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833" y="1663770"/>
            <a:ext cx="3876675" cy="4267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181818"/>
                </a:solidFill>
              </a:rPr>
              <a:t>Отбойная</a:t>
            </a:r>
            <a:r>
              <a:rPr dirty="0" spc="70">
                <a:solidFill>
                  <a:srgbClr val="181818"/>
                </a:solidFill>
              </a:rPr>
              <a:t> </a:t>
            </a:r>
            <a:r>
              <a:rPr dirty="0">
                <a:solidFill>
                  <a:srgbClr val="181818"/>
                </a:solidFill>
              </a:rPr>
              <a:t>доска</a:t>
            </a:r>
            <a:r>
              <a:rPr dirty="0" spc="75">
                <a:solidFill>
                  <a:srgbClr val="181818"/>
                </a:solidFill>
              </a:rPr>
              <a:t> </a:t>
            </a:r>
            <a:r>
              <a:rPr dirty="0" spc="-10">
                <a:solidFill>
                  <a:srgbClr val="181818"/>
                </a:solidFill>
              </a:rPr>
              <a:t>WINAL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74686" y="1510030"/>
            <a:ext cx="4177029" cy="4657090"/>
            <a:chOff x="1074686" y="1510030"/>
            <a:chExt cx="4177029" cy="4657090"/>
          </a:xfrm>
        </p:grpSpPr>
        <p:sp>
          <p:nvSpPr>
            <p:cNvPr id="4" name="object 4" descr=""/>
            <p:cNvSpPr/>
            <p:nvPr/>
          </p:nvSpPr>
          <p:spPr>
            <a:xfrm>
              <a:off x="1074686" y="1510029"/>
              <a:ext cx="4177029" cy="4657090"/>
            </a:xfrm>
            <a:custGeom>
              <a:avLst/>
              <a:gdLst/>
              <a:ahLst/>
              <a:cxnLst/>
              <a:rect l="l" t="t" r="r" b="b"/>
              <a:pathLst>
                <a:path w="4177029" h="4657090">
                  <a:moveTo>
                    <a:pt x="4177017" y="0"/>
                  </a:moveTo>
                  <a:lnTo>
                    <a:pt x="4157218" y="0"/>
                  </a:lnTo>
                  <a:lnTo>
                    <a:pt x="4157218" y="20320"/>
                  </a:lnTo>
                  <a:lnTo>
                    <a:pt x="4157218" y="4636770"/>
                  </a:lnTo>
                  <a:lnTo>
                    <a:pt x="19392" y="4636770"/>
                  </a:lnTo>
                  <a:lnTo>
                    <a:pt x="19392" y="20320"/>
                  </a:lnTo>
                  <a:lnTo>
                    <a:pt x="4157218" y="20320"/>
                  </a:lnTo>
                  <a:lnTo>
                    <a:pt x="415721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636770"/>
                  </a:lnTo>
                  <a:lnTo>
                    <a:pt x="0" y="4657090"/>
                  </a:lnTo>
                  <a:lnTo>
                    <a:pt x="4177017" y="4657090"/>
                  </a:lnTo>
                  <a:lnTo>
                    <a:pt x="4177017" y="4636871"/>
                  </a:lnTo>
                  <a:lnTo>
                    <a:pt x="4177017" y="20320"/>
                  </a:lnTo>
                  <a:lnTo>
                    <a:pt x="4177017" y="20027"/>
                  </a:lnTo>
                  <a:lnTo>
                    <a:pt x="417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2486" y="1701800"/>
              <a:ext cx="3803942" cy="42737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18897" y="3225024"/>
            <a:ext cx="3710304" cy="10058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Отбойная</a:t>
            </a:r>
            <a:r>
              <a:rPr dirty="0" sz="1400" spc="-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доска</a:t>
            </a:r>
            <a:r>
              <a:rPr dirty="0" sz="14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защищает</a:t>
            </a:r>
            <a:r>
              <a:rPr dirty="0" sz="1400" spc="-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стены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00"/>
              </a:lnSpc>
            </a:pP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от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повреждений</a:t>
            </a:r>
            <a:r>
              <a:rPr dirty="0" sz="14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dirty="0" sz="14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увеличивает</a:t>
            </a:r>
            <a:r>
              <a:rPr dirty="0" sz="14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срок</a:t>
            </a:r>
            <a:r>
              <a:rPr dirty="0" sz="1400" spc="-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службы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настенного</a:t>
            </a:r>
            <a:r>
              <a:rPr dirty="0" sz="1400" spc="-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покрытия.</a:t>
            </a:r>
            <a:r>
              <a:rPr dirty="0" sz="1400" spc="-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СМЛ</a:t>
            </a:r>
            <a:r>
              <a:rPr dirty="0" sz="1400" spc="-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панели</a:t>
            </a:r>
            <a:r>
              <a:rPr dirty="0" sz="1400" spc="-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</a:t>
            </a:r>
            <a:r>
              <a:rPr dirty="0" sz="14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ПВХ-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покрытием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HPL-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покрытием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с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81818"/>
                </a:solidFill>
                <a:latin typeface="Arial"/>
                <a:cs typeface="Arial"/>
              </a:rPr>
              <a:t>кромкой.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0028" y="3279225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35988" y="3977335"/>
            <a:ext cx="2284095" cy="11430"/>
          </a:xfrm>
          <a:custGeom>
            <a:avLst/>
            <a:gdLst/>
            <a:ahLst/>
            <a:cxnLst/>
            <a:rect l="l" t="t" r="r" b="b"/>
            <a:pathLst>
              <a:path w="2284095" h="11429">
                <a:moveTo>
                  <a:pt x="2283472" y="11112"/>
                </a:moveTo>
                <a:lnTo>
                  <a:pt x="0" y="11112"/>
                </a:lnTo>
                <a:lnTo>
                  <a:pt x="0" y="0"/>
                </a:lnTo>
                <a:lnTo>
                  <a:pt x="2283472" y="0"/>
                </a:lnTo>
                <a:lnTo>
                  <a:pt x="2283472" y="11112"/>
                </a:lnTo>
                <a:close/>
              </a:path>
            </a:pathLst>
          </a:custGeom>
          <a:solidFill>
            <a:srgbClr val="777777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393" y="1516488"/>
            <a:ext cx="8575040" cy="4000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72460" algn="l"/>
              </a:tabLst>
            </a:pPr>
            <a:r>
              <a:rPr dirty="0" sz="2450">
                <a:solidFill>
                  <a:srgbClr val="000000"/>
                </a:solidFill>
              </a:rPr>
              <a:t>ОТБОЙНАЯ</a:t>
            </a:r>
            <a:r>
              <a:rPr dirty="0" sz="2450" spc="-40">
                <a:solidFill>
                  <a:srgbClr val="000000"/>
                </a:solidFill>
              </a:rPr>
              <a:t> </a:t>
            </a:r>
            <a:r>
              <a:rPr dirty="0" sz="2450" spc="-10">
                <a:solidFill>
                  <a:srgbClr val="000000"/>
                </a:solidFill>
              </a:rPr>
              <a:t>ДОСКА</a:t>
            </a:r>
            <a:r>
              <a:rPr dirty="0" sz="2450">
                <a:solidFill>
                  <a:srgbClr val="000000"/>
                </a:solidFill>
              </a:rPr>
              <a:t>	НА</a:t>
            </a:r>
            <a:r>
              <a:rPr dirty="0" sz="2450" spc="-35">
                <a:solidFill>
                  <a:srgbClr val="000000"/>
                </a:solidFill>
              </a:rPr>
              <a:t> </a:t>
            </a:r>
            <a:r>
              <a:rPr dirty="0" sz="2450">
                <a:solidFill>
                  <a:srgbClr val="000000"/>
                </a:solidFill>
              </a:rPr>
              <a:t>ОСНОВЕ</a:t>
            </a:r>
            <a:r>
              <a:rPr dirty="0" sz="2450" spc="-35">
                <a:solidFill>
                  <a:srgbClr val="000000"/>
                </a:solidFill>
              </a:rPr>
              <a:t> </a:t>
            </a:r>
            <a:r>
              <a:rPr dirty="0" sz="2450">
                <a:solidFill>
                  <a:srgbClr val="000000"/>
                </a:solidFill>
              </a:rPr>
              <a:t>СТЕКЛОМАГНИЯ</a:t>
            </a:r>
            <a:r>
              <a:rPr dirty="0" sz="2450" spc="-35">
                <a:solidFill>
                  <a:srgbClr val="000000"/>
                </a:solidFill>
              </a:rPr>
              <a:t> </a:t>
            </a:r>
            <a:r>
              <a:rPr dirty="0" sz="2450" spc="-25">
                <a:solidFill>
                  <a:srgbClr val="000000"/>
                </a:solidFill>
              </a:rPr>
              <a:t>СМЛ</a:t>
            </a:r>
            <a:endParaRPr sz="2450"/>
          </a:p>
        </p:txBody>
      </p:sp>
      <p:sp>
        <p:nvSpPr>
          <p:cNvPr id="4" name="object 4" descr=""/>
          <p:cNvSpPr txBox="1"/>
          <p:nvPr/>
        </p:nvSpPr>
        <p:spPr>
          <a:xfrm>
            <a:off x="1629352" y="5895030"/>
            <a:ext cx="110489" cy="97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spc="-25" b="1" i="1">
                <a:solidFill>
                  <a:srgbClr val="0049AC"/>
                </a:solidFill>
                <a:latin typeface="Palatino Linotype"/>
                <a:cs typeface="Palatino Linotype"/>
              </a:rPr>
              <a:t>TM</a:t>
            </a:r>
            <a:endParaRPr sz="450">
              <a:latin typeface="Palatino Linotype"/>
              <a:cs typeface="Palatino Linotyp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28569" y="6035553"/>
            <a:ext cx="4518660" cy="41529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310"/>
              </a:spcBef>
            </a:pPr>
            <a:r>
              <a:rPr dirty="0" sz="1100" b="1">
                <a:latin typeface="Arial"/>
                <a:cs typeface="Arial"/>
              </a:rPr>
              <a:t>Сомневаетесь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в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выборе?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Бесплатно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отправим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образцы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нашей</a:t>
            </a:r>
            <a:endParaRPr sz="1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15"/>
              </a:spcBef>
            </a:pPr>
            <a:r>
              <a:rPr dirty="0" sz="1100" b="1">
                <a:latin typeface="Arial"/>
                <a:cs typeface="Arial"/>
              </a:rPr>
              <a:t>продукции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по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России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и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СНГ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3035" y="5188472"/>
            <a:ext cx="137795" cy="46355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50" spc="-10">
                <a:latin typeface="Arial"/>
                <a:cs typeface="Arial"/>
              </a:rPr>
              <a:t>ПРОЕКТ"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16909" y="2416792"/>
          <a:ext cx="8784590" cy="344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285"/>
                <a:gridCol w="2784475"/>
                <a:gridCol w="3021330"/>
                <a:gridCol w="2703195"/>
              </a:tblGrid>
              <a:tr h="748665"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50" spc="-10" b="1">
                          <a:latin typeface="Trebuchet MS"/>
                          <a:cs typeface="Trebuchet MS"/>
                        </a:rPr>
                        <a:t>Основные</a:t>
                      </a:r>
                      <a:r>
                        <a:rPr dirty="0" sz="145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50" spc="-10" b="1">
                          <a:latin typeface="Trebuchet MS"/>
                          <a:cs typeface="Trebuchet MS"/>
                        </a:rPr>
                        <a:t>характеристики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B="0" marT="15240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 marR="240665" indent="-193040">
                        <a:lnSpc>
                          <a:spcPct val="119300"/>
                        </a:lnSpc>
                        <a:spcBef>
                          <a:spcPts val="990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Отбойная</a:t>
                      </a:r>
                      <a:r>
                        <a:rPr dirty="0" sz="11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доска</a:t>
                      </a:r>
                      <a:r>
                        <a:rPr dirty="0" sz="11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1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HPL</a:t>
                      </a:r>
                      <a:r>
                        <a:rPr dirty="0" sz="11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latin typeface="Arial"/>
                          <a:cs typeface="Arial"/>
                        </a:rPr>
                        <a:t>покрытием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1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основе</a:t>
                      </a:r>
                      <a:r>
                        <a:rPr dirty="0" sz="11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стекломагния</a:t>
                      </a:r>
                      <a:r>
                        <a:rPr dirty="0" sz="11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 b="1">
                          <a:latin typeface="Arial"/>
                          <a:cs typeface="Arial"/>
                        </a:rPr>
                        <a:t>СМЛ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marR="18415" indent="-180340">
                        <a:lnSpc>
                          <a:spcPct val="119300"/>
                        </a:lnSpc>
                        <a:spcBef>
                          <a:spcPts val="960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Отбойная</a:t>
                      </a:r>
                      <a:r>
                        <a:rPr dirty="0" sz="11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доска</a:t>
                      </a:r>
                      <a:r>
                        <a:rPr dirty="0" sz="11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1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ПВХ</a:t>
                      </a:r>
                      <a:r>
                        <a:rPr dirty="0" sz="11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latin typeface="Arial"/>
                          <a:cs typeface="Arial"/>
                        </a:rPr>
                        <a:t>покрытием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1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основе</a:t>
                      </a:r>
                      <a:r>
                        <a:rPr dirty="0" sz="11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стекломагния</a:t>
                      </a:r>
                      <a:r>
                        <a:rPr dirty="0" sz="11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 b="1">
                          <a:latin typeface="Arial"/>
                          <a:cs typeface="Arial"/>
                        </a:rPr>
                        <a:t>СМЛ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4806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Основа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5134">
                        <a:lnSpc>
                          <a:spcPts val="1345"/>
                        </a:lnSpc>
                        <a:spcBef>
                          <a:spcPts val="844"/>
                        </a:spcBef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Стекломагниевый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лист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СМЛ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Стекломагниевый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лист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СМЛ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A6A6A6"/>
                      </a:solidFill>
                      <a:prstDash val="solid"/>
                    </a:lnR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Тип</a:t>
                      </a:r>
                      <a:r>
                        <a:rPr dirty="0" sz="11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защитного</a:t>
                      </a:r>
                      <a:r>
                        <a:rPr dirty="0" sz="11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latin typeface="Arial"/>
                          <a:cs typeface="Arial"/>
                        </a:rPr>
                        <a:t>покрытия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Класс</a:t>
                      </a:r>
                      <a:r>
                        <a:rPr dirty="0" sz="11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пожарной</a:t>
                      </a:r>
                      <a:r>
                        <a:rPr dirty="0" sz="11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latin typeface="Arial"/>
                          <a:cs typeface="Arial"/>
                        </a:rPr>
                        <a:t>безопастности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64820">
                        <a:lnSpc>
                          <a:spcPct val="1000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HPL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ПВХ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Типовые</a:t>
                      </a:r>
                      <a:r>
                        <a:rPr dirty="0" sz="11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latin typeface="Arial"/>
                          <a:cs typeface="Arial"/>
                        </a:rPr>
                        <a:t>размеры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2,44м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х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1,22м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2,44м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х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1,22м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произво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165" vert="vert270">
                    <a:lnR w="381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7777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Толщина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777777"/>
                      </a:solidFill>
                      <a:prstDash val="solid"/>
                    </a:lnT>
                    <a:lnB w="12700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10мм</a:t>
                      </a:r>
                      <a:r>
                        <a:rPr dirty="0" sz="1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мм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10мм</a:t>
                      </a:r>
                      <a:r>
                        <a:rPr dirty="0" sz="1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мм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A6A6A6"/>
                      </a:solidFill>
                      <a:prstDash val="solid"/>
                    </a:lnR>
                    <a:lnB w="12700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ts val="1325"/>
                        </a:lnSpc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Плотность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777777"/>
                      </a:solidFill>
                      <a:prstDash val="solid"/>
                    </a:lnT>
                    <a:lnB w="19050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1,0-1,25</a:t>
                      </a:r>
                      <a:r>
                        <a:rPr dirty="0" sz="11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г/см3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1,0-1,25</a:t>
                      </a:r>
                      <a:r>
                        <a:rPr dirty="0" sz="11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г/см3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444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"APX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165" vert="vert270">
                    <a:lnR w="381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7777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77777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1073035" y="3101663"/>
            <a:ext cx="137795" cy="1682114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50">
                <a:latin typeface="Arial"/>
                <a:cs typeface="Arial"/>
              </a:rPr>
              <a:t>дственно</a:t>
            </a:r>
            <a:r>
              <a:rPr dirty="0" sz="750" spc="13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-</a:t>
            </a:r>
            <a:r>
              <a:rPr dirty="0" sz="750" spc="13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строительная</a:t>
            </a:r>
            <a:r>
              <a:rPr dirty="0" sz="750" spc="13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компания.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9892" y="1469558"/>
            <a:ext cx="3783965" cy="1203960"/>
          </a:xfrm>
          <a:prstGeom prst="rect"/>
        </p:spPr>
        <p:txBody>
          <a:bodyPr wrap="square" lIns="0" tIns="46355" rIns="0" bIns="0" rtlCol="0" vert="horz">
            <a:spAutoFit/>
          </a:bodyPr>
          <a:lstStyle/>
          <a:p>
            <a:pPr algn="just" marL="12700" marR="5080">
              <a:lnSpc>
                <a:spcPts val="3030"/>
              </a:lnSpc>
              <a:spcBef>
                <a:spcPts val="365"/>
              </a:spcBef>
            </a:pPr>
            <a:r>
              <a:rPr dirty="0" sz="2650">
                <a:solidFill>
                  <a:srgbClr val="181818"/>
                </a:solidFill>
              </a:rPr>
              <a:t>Монтажный</a:t>
            </a:r>
            <a:r>
              <a:rPr dirty="0" sz="2650" spc="160">
                <a:solidFill>
                  <a:srgbClr val="181818"/>
                </a:solidFill>
              </a:rPr>
              <a:t> </a:t>
            </a:r>
            <a:r>
              <a:rPr dirty="0" sz="2650" spc="-10">
                <a:solidFill>
                  <a:srgbClr val="181818"/>
                </a:solidFill>
              </a:rPr>
              <a:t>профиль </a:t>
            </a:r>
            <a:r>
              <a:rPr dirty="0" sz="2650">
                <a:solidFill>
                  <a:srgbClr val="181818"/>
                </a:solidFill>
              </a:rPr>
              <a:t>открытого</a:t>
            </a:r>
            <a:r>
              <a:rPr dirty="0" sz="2650" spc="60">
                <a:solidFill>
                  <a:srgbClr val="181818"/>
                </a:solidFill>
              </a:rPr>
              <a:t> </a:t>
            </a:r>
            <a:r>
              <a:rPr dirty="0" sz="2650">
                <a:solidFill>
                  <a:srgbClr val="181818"/>
                </a:solidFill>
              </a:rPr>
              <a:t>и</a:t>
            </a:r>
            <a:r>
              <a:rPr dirty="0" sz="2650" spc="60">
                <a:solidFill>
                  <a:srgbClr val="181818"/>
                </a:solidFill>
              </a:rPr>
              <a:t> </a:t>
            </a:r>
            <a:r>
              <a:rPr dirty="0" sz="2650" spc="-10">
                <a:solidFill>
                  <a:srgbClr val="181818"/>
                </a:solidFill>
              </a:rPr>
              <a:t>скрытого крепления.</a:t>
            </a:r>
            <a:endParaRPr sz="2650"/>
          </a:p>
        </p:txBody>
      </p:sp>
      <p:sp>
        <p:nvSpPr>
          <p:cNvPr id="3" name="object 3" descr=""/>
          <p:cNvSpPr txBox="1"/>
          <p:nvPr/>
        </p:nvSpPr>
        <p:spPr>
          <a:xfrm>
            <a:off x="5679892" y="3042795"/>
            <a:ext cx="3632835" cy="2660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90"/>
              </a:spcBef>
            </a:pP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Декоративный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алюминиевый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81818"/>
                </a:solidFill>
                <a:latin typeface="Arial"/>
                <a:cs typeface="Arial"/>
              </a:rPr>
              <a:t>стальной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профиль</a:t>
            </a:r>
            <a:r>
              <a:rPr dirty="0" sz="1250" spc="114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Омега,</a:t>
            </a:r>
            <a:r>
              <a:rPr dirty="0" sz="1250" spc="1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H,</a:t>
            </a:r>
            <a:r>
              <a:rPr dirty="0" sz="1250" spc="18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F,</a:t>
            </a:r>
            <a:r>
              <a:rPr dirty="0" sz="1250" spc="18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L,</a:t>
            </a:r>
            <a:r>
              <a:rPr dirty="0" sz="1250" spc="1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Т,</a:t>
            </a:r>
            <a:r>
              <a:rPr dirty="0" sz="1250" spc="1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Пи-профиль</a:t>
            </a:r>
            <a:r>
              <a:rPr dirty="0" sz="1250" spc="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181818"/>
                </a:solidFill>
                <a:latin typeface="Arial"/>
                <a:cs typeface="Arial"/>
              </a:rPr>
              <a:t>для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крепежа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интерьерных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стеновых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панелей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181818"/>
                </a:solidFill>
                <a:latin typeface="Arial"/>
                <a:cs typeface="Arial"/>
              </a:rPr>
              <a:t>для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внутренней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отделки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стен,</a:t>
            </a:r>
            <a:r>
              <a:rPr dirty="0" sz="1250" spc="3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изготовленных</a:t>
            </a:r>
            <a:r>
              <a:rPr dirty="0" sz="1250" spc="2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181818"/>
                </a:solidFill>
                <a:latin typeface="Arial"/>
                <a:cs typeface="Arial"/>
              </a:rPr>
              <a:t>на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основе</a:t>
            </a:r>
            <a:r>
              <a:rPr dirty="0" sz="1250" spc="28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гипсокартона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ГКЛ,</a:t>
            </a:r>
            <a:r>
              <a:rPr dirty="0" sz="1250" spc="3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стекломагния</a:t>
            </a:r>
            <a:r>
              <a:rPr dirty="0" sz="1250" spc="2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20">
                <a:solidFill>
                  <a:srgbClr val="181818"/>
                </a:solidFill>
                <a:latin typeface="Arial"/>
                <a:cs typeface="Arial"/>
              </a:rPr>
              <a:t>СМЛ,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гипсостпужечной</a:t>
            </a:r>
            <a:r>
              <a:rPr dirty="0" sz="1250" spc="229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плиты</a:t>
            </a:r>
            <a:r>
              <a:rPr dirty="0" sz="1250" spc="2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ГСП,</a:t>
            </a:r>
            <a:r>
              <a:rPr dirty="0" sz="1250" spc="2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ГВЛВ</a:t>
            </a:r>
            <a:r>
              <a:rPr dirty="0" sz="1250" spc="229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181818"/>
                </a:solidFill>
                <a:latin typeface="Arial"/>
                <a:cs typeface="Arial"/>
              </a:rPr>
              <a:t>с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покрытиями.</a:t>
            </a:r>
            <a:r>
              <a:rPr dirty="0" sz="1250" spc="2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Профили</a:t>
            </a:r>
            <a:r>
              <a:rPr dirty="0" sz="1250" spc="2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бывают</a:t>
            </a:r>
            <a:r>
              <a:rPr dirty="0" sz="1250" spc="2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открытого</a:t>
            </a:r>
            <a:r>
              <a:rPr dirty="0" sz="1250" spc="245">
                <a:solidFill>
                  <a:srgbClr val="181818"/>
                </a:solidFill>
                <a:latin typeface="Arial"/>
                <a:cs typeface="Arial"/>
              </a:rPr>
              <a:t>  </a:t>
            </a:r>
            <a:r>
              <a:rPr dirty="0" sz="1250" spc="-50">
                <a:solidFill>
                  <a:srgbClr val="181818"/>
                </a:solidFill>
                <a:latin typeface="Arial"/>
                <a:cs typeface="Arial"/>
              </a:rPr>
              <a:t>и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скрытого</a:t>
            </a:r>
            <a:r>
              <a:rPr dirty="0" sz="1250" spc="2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81818"/>
                </a:solidFill>
                <a:latin typeface="Arial"/>
                <a:cs typeface="Arial"/>
              </a:rPr>
              <a:t>крепления.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 marR="888365">
              <a:lnSpc>
                <a:spcPct val="125699"/>
              </a:lnSpc>
              <a:spcBef>
                <a:spcPts val="5"/>
              </a:spcBef>
            </a:pP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Длина</a:t>
            </a:r>
            <a:r>
              <a:rPr dirty="0" sz="1250" spc="3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профиля:</a:t>
            </a:r>
            <a:r>
              <a:rPr dirty="0" sz="1250" spc="3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2,5/2,7/3/3,3/3,6</a:t>
            </a:r>
            <a:r>
              <a:rPr dirty="0" sz="1250" spc="3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181818"/>
                </a:solidFill>
                <a:latin typeface="Arial"/>
                <a:cs typeface="Arial"/>
              </a:rPr>
              <a:t>м </a:t>
            </a:r>
            <a:r>
              <a:rPr dirty="0" sz="1250">
                <a:solidFill>
                  <a:srgbClr val="181818"/>
                </a:solidFill>
                <a:latin typeface="Arial"/>
                <a:cs typeface="Arial"/>
              </a:rPr>
              <a:t>Толщина:</a:t>
            </a:r>
            <a:r>
              <a:rPr dirty="0" sz="1250" spc="3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81818"/>
                </a:solidFill>
                <a:latin typeface="Arial"/>
                <a:cs typeface="Arial"/>
              </a:rPr>
              <a:t>0,5/1мм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74686" y="1510030"/>
            <a:ext cx="4177029" cy="4657090"/>
            <a:chOff x="1074686" y="1510030"/>
            <a:chExt cx="4177029" cy="4657090"/>
          </a:xfrm>
        </p:grpSpPr>
        <p:sp>
          <p:nvSpPr>
            <p:cNvPr id="5" name="object 5" descr=""/>
            <p:cNvSpPr/>
            <p:nvPr/>
          </p:nvSpPr>
          <p:spPr>
            <a:xfrm>
              <a:off x="1074686" y="1510029"/>
              <a:ext cx="4177029" cy="4657090"/>
            </a:xfrm>
            <a:custGeom>
              <a:avLst/>
              <a:gdLst/>
              <a:ahLst/>
              <a:cxnLst/>
              <a:rect l="l" t="t" r="r" b="b"/>
              <a:pathLst>
                <a:path w="4177029" h="4657090">
                  <a:moveTo>
                    <a:pt x="4177017" y="0"/>
                  </a:moveTo>
                  <a:lnTo>
                    <a:pt x="4157218" y="0"/>
                  </a:lnTo>
                  <a:lnTo>
                    <a:pt x="4157218" y="20320"/>
                  </a:lnTo>
                  <a:lnTo>
                    <a:pt x="4157218" y="4636770"/>
                  </a:lnTo>
                  <a:lnTo>
                    <a:pt x="19392" y="4636770"/>
                  </a:lnTo>
                  <a:lnTo>
                    <a:pt x="19392" y="20320"/>
                  </a:lnTo>
                  <a:lnTo>
                    <a:pt x="4157218" y="20320"/>
                  </a:lnTo>
                  <a:lnTo>
                    <a:pt x="415721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636770"/>
                  </a:lnTo>
                  <a:lnTo>
                    <a:pt x="0" y="4657090"/>
                  </a:lnTo>
                  <a:lnTo>
                    <a:pt x="4177017" y="4657090"/>
                  </a:lnTo>
                  <a:lnTo>
                    <a:pt x="4177017" y="4636871"/>
                  </a:lnTo>
                  <a:lnTo>
                    <a:pt x="4177017" y="20320"/>
                  </a:lnTo>
                  <a:lnTo>
                    <a:pt x="4177017" y="20027"/>
                  </a:lnTo>
                  <a:lnTo>
                    <a:pt x="417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613" y="1717967"/>
              <a:ext cx="3837381" cy="428913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76473" y="3285285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78330" y="2206523"/>
            <a:ext cx="2595880" cy="1988820"/>
          </a:xfrm>
          <a:custGeom>
            <a:avLst/>
            <a:gdLst/>
            <a:ahLst/>
            <a:cxnLst/>
            <a:rect l="l" t="t" r="r" b="b"/>
            <a:pathLst>
              <a:path w="2595879" h="1988820">
                <a:moveTo>
                  <a:pt x="0" y="0"/>
                </a:moveTo>
                <a:lnTo>
                  <a:pt x="2595366" y="0"/>
                </a:lnTo>
                <a:lnTo>
                  <a:pt x="2595366" y="1988299"/>
                </a:lnTo>
                <a:lnTo>
                  <a:pt x="0" y="1988299"/>
                </a:lnTo>
                <a:lnTo>
                  <a:pt x="0" y="0"/>
                </a:lnTo>
                <a:close/>
              </a:path>
            </a:pathLst>
          </a:custGeom>
          <a:ln w="44553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241855" y="2208263"/>
            <a:ext cx="2595880" cy="1988820"/>
          </a:xfrm>
          <a:custGeom>
            <a:avLst/>
            <a:gdLst/>
            <a:ahLst/>
            <a:cxnLst/>
            <a:rect l="l" t="t" r="r" b="b"/>
            <a:pathLst>
              <a:path w="2595879" h="1988820">
                <a:moveTo>
                  <a:pt x="0" y="0"/>
                </a:moveTo>
                <a:lnTo>
                  <a:pt x="2595366" y="0"/>
                </a:lnTo>
                <a:lnTo>
                  <a:pt x="2595366" y="1988299"/>
                </a:lnTo>
                <a:lnTo>
                  <a:pt x="0" y="1988299"/>
                </a:lnTo>
                <a:lnTo>
                  <a:pt x="0" y="0"/>
                </a:lnTo>
                <a:close/>
              </a:path>
            </a:pathLst>
          </a:custGeom>
          <a:ln w="44553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57290" y="2208263"/>
            <a:ext cx="2595880" cy="1988820"/>
          </a:xfrm>
          <a:custGeom>
            <a:avLst/>
            <a:gdLst/>
            <a:ahLst/>
            <a:cxnLst/>
            <a:rect l="l" t="t" r="r" b="b"/>
            <a:pathLst>
              <a:path w="2595879" h="1988820">
                <a:moveTo>
                  <a:pt x="0" y="0"/>
                </a:moveTo>
                <a:lnTo>
                  <a:pt x="2595366" y="0"/>
                </a:lnTo>
                <a:lnTo>
                  <a:pt x="2595366" y="1988299"/>
                </a:lnTo>
                <a:lnTo>
                  <a:pt x="0" y="1988299"/>
                </a:lnTo>
                <a:lnTo>
                  <a:pt x="0" y="0"/>
                </a:lnTo>
                <a:close/>
              </a:path>
            </a:pathLst>
          </a:custGeom>
          <a:ln w="44553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200" y="2362200"/>
            <a:ext cx="2461615" cy="1676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9719" y="2362200"/>
            <a:ext cx="2459380" cy="1676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5815" y="2362200"/>
            <a:ext cx="2496985" cy="1676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1120" y="1240269"/>
            <a:ext cx="4651375" cy="444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50">
                <a:solidFill>
                  <a:srgbClr val="181818"/>
                </a:solidFill>
              </a:rPr>
              <a:t>Открытые</a:t>
            </a:r>
            <a:r>
              <a:rPr dirty="0" sz="2750" spc="85">
                <a:solidFill>
                  <a:srgbClr val="181818"/>
                </a:solidFill>
              </a:rPr>
              <a:t> </a:t>
            </a:r>
            <a:r>
              <a:rPr dirty="0" sz="2750">
                <a:solidFill>
                  <a:srgbClr val="181818"/>
                </a:solidFill>
              </a:rPr>
              <a:t>типы</a:t>
            </a:r>
            <a:r>
              <a:rPr dirty="0" sz="2750" spc="90">
                <a:solidFill>
                  <a:srgbClr val="181818"/>
                </a:solidFill>
              </a:rPr>
              <a:t> </a:t>
            </a:r>
            <a:r>
              <a:rPr dirty="0" sz="2750" spc="40">
                <a:solidFill>
                  <a:srgbClr val="181818"/>
                </a:solidFill>
              </a:rPr>
              <a:t>профиля</a:t>
            </a:r>
            <a:endParaRPr sz="2750"/>
          </a:p>
        </p:txBody>
      </p:sp>
      <p:sp>
        <p:nvSpPr>
          <p:cNvPr id="9" name="object 9" descr=""/>
          <p:cNvSpPr txBox="1"/>
          <p:nvPr/>
        </p:nvSpPr>
        <p:spPr>
          <a:xfrm>
            <a:off x="1482288" y="4337250"/>
            <a:ext cx="218821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50" b="1">
                <a:solidFill>
                  <a:srgbClr val="0F4594"/>
                </a:solidFill>
                <a:latin typeface="Verdana"/>
                <a:cs typeface="Verdana"/>
              </a:rPr>
              <a:t>Омега</a:t>
            </a:r>
            <a:r>
              <a:rPr dirty="0" sz="1850" spc="-145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850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850" spc="-2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6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58968" y="4337250"/>
            <a:ext cx="155892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114" b="1">
                <a:solidFill>
                  <a:srgbClr val="0F4594"/>
                </a:solidFill>
                <a:latin typeface="Verdana"/>
                <a:cs typeface="Verdana"/>
              </a:rPr>
              <a:t>Н</a:t>
            </a:r>
            <a:r>
              <a:rPr dirty="0" sz="1850" spc="-145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850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850" spc="-4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65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39293" y="4289868"/>
            <a:ext cx="1726564" cy="65722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850" spc="-70" b="1">
                <a:solidFill>
                  <a:srgbClr val="0F4594"/>
                </a:solidFill>
                <a:latin typeface="Verdana"/>
                <a:cs typeface="Verdana"/>
              </a:rPr>
              <a:t>Пи</a:t>
            </a:r>
            <a:r>
              <a:rPr dirty="0" sz="1850" spc="-145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850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850" spc="-30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5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350"/>
              </a:spcBef>
            </a:pPr>
            <a:r>
              <a:rPr dirty="0" sz="1650" spc="-10" b="1">
                <a:solidFill>
                  <a:srgbClr val="0F4594"/>
                </a:solidFill>
                <a:latin typeface="Arial"/>
                <a:cs typeface="Arial"/>
              </a:rPr>
              <a:t>(</a:t>
            </a:r>
            <a:r>
              <a:rPr dirty="0" sz="1650" spc="-10" b="1">
                <a:solidFill>
                  <a:srgbClr val="0F4594"/>
                </a:solidFill>
                <a:latin typeface="Verdana"/>
                <a:cs typeface="Verdana"/>
              </a:rPr>
              <a:t>заглушка</a:t>
            </a:r>
            <a:r>
              <a:rPr dirty="0" sz="1650" spc="-10" b="1">
                <a:solidFill>
                  <a:srgbClr val="0F4594"/>
                </a:solidFill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33410" y="5183475"/>
            <a:ext cx="2250440" cy="1005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 spc="-10">
                <a:latin typeface="Arial"/>
                <a:cs typeface="Arial"/>
              </a:rPr>
              <a:t>Омега-</a:t>
            </a:r>
            <a:r>
              <a:rPr dirty="0" sz="1400">
                <a:latin typeface="Arial"/>
                <a:cs typeface="Arial"/>
              </a:rPr>
              <a:t>30,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Омега-</a:t>
            </a:r>
            <a:r>
              <a:rPr dirty="0" sz="1400" spc="-35">
                <a:latin typeface="Arial"/>
                <a:cs typeface="Arial"/>
              </a:rPr>
              <a:t>35 </a:t>
            </a:r>
            <a:r>
              <a:rPr dirty="0" sz="1400">
                <a:latin typeface="Arial"/>
                <a:cs typeface="Arial"/>
              </a:rPr>
              <a:t>применяется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стыковки </a:t>
            </a:r>
            <a:r>
              <a:rPr dirty="0" sz="1400">
                <a:latin typeface="Arial"/>
                <a:cs typeface="Arial"/>
              </a:rPr>
              <a:t>панелей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между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собой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на </a:t>
            </a:r>
            <a:r>
              <a:rPr dirty="0" sz="1400">
                <a:latin typeface="Arial"/>
                <a:cs typeface="Arial"/>
              </a:rPr>
              <a:t>ровной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плоскости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64888" y="5165647"/>
            <a:ext cx="2066289" cy="760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используется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качестве </a:t>
            </a:r>
            <a:r>
              <a:rPr dirty="0" sz="1400">
                <a:latin typeface="Arial"/>
                <a:cs typeface="Arial"/>
              </a:rPr>
              <a:t>альтернативы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Омега- профилю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39858" y="5165647"/>
            <a:ext cx="2126615" cy="1005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монтируется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лицевую </a:t>
            </a:r>
            <a:r>
              <a:rPr dirty="0" sz="1400">
                <a:latin typeface="Arial"/>
                <a:cs typeface="Arial"/>
              </a:rPr>
              <a:t>сторону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Омеги,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закрывая </a:t>
            </a:r>
            <a:r>
              <a:rPr dirty="0" sz="1400">
                <a:latin typeface="Arial"/>
                <a:cs typeface="Arial"/>
              </a:rPr>
              <a:t>место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крепления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к </a:t>
            </a:r>
            <a:r>
              <a:rPr dirty="0" sz="1400" spc="-10">
                <a:latin typeface="Arial"/>
                <a:cs typeface="Arial"/>
              </a:rPr>
              <a:t>металлокаркасу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64637" y="6475745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278331" y="6437807"/>
            <a:ext cx="8427085" cy="5715"/>
          </a:xfrm>
          <a:custGeom>
            <a:avLst/>
            <a:gdLst/>
            <a:ahLst/>
            <a:cxnLst/>
            <a:rect l="l" t="t" r="r" b="b"/>
            <a:pathLst>
              <a:path w="8427085" h="5714">
                <a:moveTo>
                  <a:pt x="8426653" y="5562"/>
                </a:moveTo>
                <a:lnTo>
                  <a:pt x="0" y="5562"/>
                </a:lnTo>
                <a:lnTo>
                  <a:pt x="0" y="0"/>
                </a:lnTo>
                <a:lnTo>
                  <a:pt x="8426653" y="0"/>
                </a:lnTo>
                <a:lnTo>
                  <a:pt x="8426653" y="5562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1992" y="2113851"/>
            <a:ext cx="2590165" cy="1983105"/>
          </a:xfrm>
          <a:custGeom>
            <a:avLst/>
            <a:gdLst/>
            <a:ahLst/>
            <a:cxnLst/>
            <a:rect l="l" t="t" r="r" b="b"/>
            <a:pathLst>
              <a:path w="2590165" h="1983104">
                <a:moveTo>
                  <a:pt x="0" y="0"/>
                </a:moveTo>
                <a:lnTo>
                  <a:pt x="2589811" y="0"/>
                </a:lnTo>
                <a:lnTo>
                  <a:pt x="2589811" y="1982736"/>
                </a:lnTo>
                <a:lnTo>
                  <a:pt x="0" y="1982736"/>
                </a:lnTo>
                <a:lnTo>
                  <a:pt x="0" y="0"/>
                </a:lnTo>
                <a:close/>
              </a:path>
            </a:pathLst>
          </a:custGeom>
          <a:ln w="44570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206769" y="2115591"/>
            <a:ext cx="2590165" cy="1983105"/>
          </a:xfrm>
          <a:custGeom>
            <a:avLst/>
            <a:gdLst/>
            <a:ahLst/>
            <a:cxnLst/>
            <a:rect l="l" t="t" r="r" b="b"/>
            <a:pathLst>
              <a:path w="2590165" h="1983104">
                <a:moveTo>
                  <a:pt x="0" y="0"/>
                </a:moveTo>
                <a:lnTo>
                  <a:pt x="2589811" y="0"/>
                </a:lnTo>
                <a:lnTo>
                  <a:pt x="2589811" y="1982736"/>
                </a:lnTo>
                <a:lnTo>
                  <a:pt x="0" y="1982736"/>
                </a:lnTo>
                <a:lnTo>
                  <a:pt x="0" y="0"/>
                </a:lnTo>
                <a:close/>
              </a:path>
            </a:pathLst>
          </a:custGeom>
          <a:ln w="44570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64935" y="2113851"/>
            <a:ext cx="2590165" cy="1983105"/>
          </a:xfrm>
          <a:custGeom>
            <a:avLst/>
            <a:gdLst/>
            <a:ahLst/>
            <a:cxnLst/>
            <a:rect l="l" t="t" r="r" b="b"/>
            <a:pathLst>
              <a:path w="2590165" h="1983104">
                <a:moveTo>
                  <a:pt x="0" y="0"/>
                </a:moveTo>
                <a:lnTo>
                  <a:pt x="2589811" y="0"/>
                </a:lnTo>
                <a:lnTo>
                  <a:pt x="2589811" y="1982736"/>
                </a:lnTo>
                <a:lnTo>
                  <a:pt x="0" y="1982736"/>
                </a:lnTo>
                <a:lnTo>
                  <a:pt x="0" y="0"/>
                </a:lnTo>
                <a:close/>
              </a:path>
            </a:pathLst>
          </a:custGeom>
          <a:ln w="44570">
            <a:solidFill>
              <a:srgbClr val="0F459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200" y="2314846"/>
            <a:ext cx="2374900" cy="16221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2449" y="2314846"/>
            <a:ext cx="2367028" cy="162215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70523" y="1286831"/>
            <a:ext cx="4651375" cy="444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50">
                <a:solidFill>
                  <a:srgbClr val="181818"/>
                </a:solidFill>
              </a:rPr>
              <a:t>Открытые</a:t>
            </a:r>
            <a:r>
              <a:rPr dirty="0" sz="2750" spc="85">
                <a:solidFill>
                  <a:srgbClr val="181818"/>
                </a:solidFill>
              </a:rPr>
              <a:t> </a:t>
            </a:r>
            <a:r>
              <a:rPr dirty="0" sz="2750">
                <a:solidFill>
                  <a:srgbClr val="181818"/>
                </a:solidFill>
              </a:rPr>
              <a:t>типы</a:t>
            </a:r>
            <a:r>
              <a:rPr dirty="0" sz="2750" spc="90">
                <a:solidFill>
                  <a:srgbClr val="181818"/>
                </a:solidFill>
              </a:rPr>
              <a:t> </a:t>
            </a:r>
            <a:r>
              <a:rPr dirty="0" sz="2750" spc="40">
                <a:solidFill>
                  <a:srgbClr val="181818"/>
                </a:solidFill>
              </a:rPr>
              <a:t>профиля</a:t>
            </a:r>
            <a:endParaRPr sz="2750"/>
          </a:p>
        </p:txBody>
      </p:sp>
      <p:sp>
        <p:nvSpPr>
          <p:cNvPr id="8" name="object 8" descr=""/>
          <p:cNvSpPr txBox="1"/>
          <p:nvPr/>
        </p:nvSpPr>
        <p:spPr>
          <a:xfrm>
            <a:off x="1320871" y="4183912"/>
            <a:ext cx="2449830" cy="63627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70"/>
              </a:spcBef>
            </a:pPr>
            <a:r>
              <a:rPr dirty="0" sz="1850" spc="-85" b="1">
                <a:solidFill>
                  <a:srgbClr val="0F4594"/>
                </a:solidFill>
                <a:latin typeface="Verdana"/>
                <a:cs typeface="Verdana"/>
              </a:rPr>
              <a:t>Т</a:t>
            </a:r>
            <a:r>
              <a:rPr dirty="0" sz="1850" spc="-85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850" spc="-3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450" spc="-25" b="1">
                <a:solidFill>
                  <a:srgbClr val="0F4594"/>
                </a:solidFill>
                <a:latin typeface="Arial"/>
                <a:cs typeface="Arial"/>
              </a:rPr>
              <a:t>(</a:t>
            </a:r>
            <a:r>
              <a:rPr dirty="0" sz="1450" spc="-25" b="1">
                <a:solidFill>
                  <a:srgbClr val="0F4594"/>
                </a:solidFill>
                <a:latin typeface="Verdana"/>
                <a:cs typeface="Verdana"/>
              </a:rPr>
              <a:t>крышка</a:t>
            </a:r>
            <a:r>
              <a:rPr dirty="0" sz="1450" spc="-100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450" spc="-40" b="1">
                <a:solidFill>
                  <a:srgbClr val="0F4594"/>
                </a:solidFill>
                <a:latin typeface="Verdana"/>
                <a:cs typeface="Verdana"/>
              </a:rPr>
              <a:t>под</a:t>
            </a:r>
            <a:r>
              <a:rPr dirty="0" sz="1450" spc="-95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450" spc="-40" b="1">
                <a:solidFill>
                  <a:srgbClr val="0F4594"/>
                </a:solidFill>
                <a:latin typeface="Verdana"/>
                <a:cs typeface="Verdana"/>
              </a:rPr>
              <a:t>омегу</a:t>
            </a:r>
            <a:r>
              <a:rPr dirty="0" sz="1450" spc="-90" b="1">
                <a:solidFill>
                  <a:srgbClr val="0F4594"/>
                </a:solidFill>
                <a:latin typeface="Verdana"/>
                <a:cs typeface="Verdana"/>
              </a:rPr>
              <a:t> </a:t>
            </a:r>
            <a:r>
              <a:rPr dirty="0" sz="1450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450" spc="-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0F4594"/>
                </a:solidFill>
                <a:latin typeface="Arial"/>
                <a:cs typeface="Arial"/>
              </a:rPr>
              <a:t>30)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51921" y="4214364"/>
            <a:ext cx="144843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b="1">
                <a:solidFill>
                  <a:srgbClr val="0F4594"/>
                </a:solidFill>
                <a:latin typeface="Arial"/>
                <a:cs typeface="Arial"/>
              </a:rPr>
              <a:t>L-</a:t>
            </a:r>
            <a:r>
              <a:rPr dirty="0" sz="1850" spc="-10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7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07764" y="5137753"/>
            <a:ext cx="2353945" cy="760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крепится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лицевой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стороне омега-</a:t>
            </a:r>
            <a:r>
              <a:rPr dirty="0" sz="1400">
                <a:latin typeface="Arial"/>
                <a:cs typeface="Arial"/>
              </a:rPr>
              <a:t>профиля,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полностью </a:t>
            </a:r>
            <a:r>
              <a:rPr dirty="0" sz="1400">
                <a:latin typeface="Arial"/>
                <a:cs typeface="Arial"/>
              </a:rPr>
              <a:t>закрывая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его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без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щелей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89251" y="5137753"/>
            <a:ext cx="2439670" cy="1005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оформления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внутренних </a:t>
            </a:r>
            <a:r>
              <a:rPr dirty="0" sz="1400">
                <a:latin typeface="Arial"/>
                <a:cs typeface="Arial"/>
              </a:rPr>
              <a:t>углов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при</a:t>
            </a:r>
            <a:r>
              <a:rPr dirty="0" sz="1400" spc="-10">
                <a:latin typeface="Arial"/>
                <a:cs typeface="Arial"/>
              </a:rPr>
              <a:t> креплении </a:t>
            </a:r>
            <a:r>
              <a:rPr dirty="0" sz="1400">
                <a:latin typeface="Arial"/>
                <a:cs typeface="Arial"/>
              </a:rPr>
              <a:t>панелей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и/или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создании перегородок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142650" y="2091566"/>
            <a:ext cx="2634615" cy="2027555"/>
            <a:chOff x="7142650" y="2091566"/>
            <a:chExt cx="2634615" cy="2027555"/>
          </a:xfrm>
        </p:grpSpPr>
        <p:sp>
          <p:nvSpPr>
            <p:cNvPr id="13" name="object 13" descr=""/>
            <p:cNvSpPr/>
            <p:nvPr/>
          </p:nvSpPr>
          <p:spPr>
            <a:xfrm>
              <a:off x="7164935" y="2113851"/>
              <a:ext cx="2590165" cy="1983105"/>
            </a:xfrm>
            <a:custGeom>
              <a:avLst/>
              <a:gdLst/>
              <a:ahLst/>
              <a:cxnLst/>
              <a:rect l="l" t="t" r="r" b="b"/>
              <a:pathLst>
                <a:path w="2590165" h="1983104">
                  <a:moveTo>
                    <a:pt x="0" y="0"/>
                  </a:moveTo>
                  <a:lnTo>
                    <a:pt x="2589811" y="0"/>
                  </a:lnTo>
                  <a:lnTo>
                    <a:pt x="2589811" y="1982736"/>
                  </a:lnTo>
                  <a:lnTo>
                    <a:pt x="0" y="1982736"/>
                  </a:lnTo>
                  <a:lnTo>
                    <a:pt x="0" y="0"/>
                  </a:lnTo>
                  <a:close/>
                </a:path>
              </a:pathLst>
            </a:custGeom>
            <a:ln w="44570">
              <a:solidFill>
                <a:srgbClr val="0F45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686" y="2282684"/>
              <a:ext cx="2433862" cy="165970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7712901" y="4236535"/>
            <a:ext cx="149987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-130" b="1">
                <a:solidFill>
                  <a:srgbClr val="0F4594"/>
                </a:solidFill>
                <a:latin typeface="Arial"/>
                <a:cs typeface="Arial"/>
              </a:rPr>
              <a:t>F</a:t>
            </a:r>
            <a:r>
              <a:rPr dirty="0" sz="1850" spc="-30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F4594"/>
                </a:solidFill>
                <a:latin typeface="Arial"/>
                <a:cs typeface="Arial"/>
              </a:rPr>
              <a:t>-</a:t>
            </a:r>
            <a:r>
              <a:rPr dirty="0" sz="1850" spc="-45" b="1">
                <a:solidFill>
                  <a:srgbClr val="0F4594"/>
                </a:solidFill>
                <a:latin typeface="Arial"/>
                <a:cs typeface="Arial"/>
              </a:rPr>
              <a:t> </a:t>
            </a:r>
            <a:r>
              <a:rPr dirty="0" sz="1850" spc="-7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90149" y="5137753"/>
            <a:ext cx="2312670" cy="760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оформления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наружных </a:t>
            </a:r>
            <a:r>
              <a:rPr dirty="0" sz="1400">
                <a:latin typeface="Arial"/>
                <a:cs typeface="Arial"/>
              </a:rPr>
              <a:t>углов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при</a:t>
            </a:r>
            <a:r>
              <a:rPr dirty="0" sz="1400" spc="-10">
                <a:latin typeface="Arial"/>
                <a:cs typeface="Arial"/>
              </a:rPr>
              <a:t> установке </a:t>
            </a:r>
            <a:r>
              <a:rPr dirty="0" sz="1400">
                <a:latin typeface="Arial"/>
                <a:cs typeface="Arial"/>
              </a:rPr>
              <a:t>стеновых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панелей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93649" y="6477883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278331" y="6437807"/>
            <a:ext cx="8477250" cy="5715"/>
          </a:xfrm>
          <a:custGeom>
            <a:avLst/>
            <a:gdLst/>
            <a:ahLst/>
            <a:cxnLst/>
            <a:rect l="l" t="t" r="r" b="b"/>
            <a:pathLst>
              <a:path w="8477250" h="5714">
                <a:moveTo>
                  <a:pt x="8476754" y="5600"/>
                </a:moveTo>
                <a:lnTo>
                  <a:pt x="0" y="5600"/>
                </a:lnTo>
                <a:lnTo>
                  <a:pt x="0" y="0"/>
                </a:lnTo>
                <a:lnTo>
                  <a:pt x="8476754" y="0"/>
                </a:lnTo>
                <a:lnTo>
                  <a:pt x="8476754" y="5600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7864" y="2640203"/>
            <a:ext cx="3564890" cy="2740660"/>
            <a:chOff x="1317864" y="2640203"/>
            <a:chExt cx="3564890" cy="2740660"/>
          </a:xfrm>
        </p:grpSpPr>
        <p:sp>
          <p:nvSpPr>
            <p:cNvPr id="3" name="object 3" descr=""/>
            <p:cNvSpPr/>
            <p:nvPr/>
          </p:nvSpPr>
          <p:spPr>
            <a:xfrm>
              <a:off x="1340152" y="2662491"/>
              <a:ext cx="3520440" cy="2696210"/>
            </a:xfrm>
            <a:custGeom>
              <a:avLst/>
              <a:gdLst/>
              <a:ahLst/>
              <a:cxnLst/>
              <a:rect l="l" t="t" r="r" b="b"/>
              <a:pathLst>
                <a:path w="3520440" h="2696210">
                  <a:moveTo>
                    <a:pt x="0" y="0"/>
                  </a:moveTo>
                  <a:lnTo>
                    <a:pt x="3519885" y="0"/>
                  </a:lnTo>
                  <a:lnTo>
                    <a:pt x="3519885" y="2695625"/>
                  </a:lnTo>
                  <a:lnTo>
                    <a:pt x="0" y="2695625"/>
                  </a:lnTo>
                  <a:lnTo>
                    <a:pt x="0" y="0"/>
                  </a:lnTo>
                  <a:close/>
                </a:path>
                <a:path w="3520440" h="2696210">
                  <a:moveTo>
                    <a:pt x="0" y="0"/>
                  </a:moveTo>
                  <a:lnTo>
                    <a:pt x="3519885" y="0"/>
                  </a:lnTo>
                  <a:lnTo>
                    <a:pt x="3519885" y="2695625"/>
                  </a:lnTo>
                  <a:lnTo>
                    <a:pt x="0" y="2695625"/>
                  </a:lnTo>
                  <a:lnTo>
                    <a:pt x="0" y="0"/>
                  </a:lnTo>
                  <a:close/>
                </a:path>
              </a:pathLst>
            </a:custGeom>
            <a:ln w="44569">
              <a:solidFill>
                <a:srgbClr val="0F45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2938665"/>
              <a:ext cx="3207346" cy="22110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852" y="1342234"/>
            <a:ext cx="4441190" cy="444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3840" algn="l"/>
              </a:tabLst>
            </a:pPr>
            <a:r>
              <a:rPr dirty="0" sz="2750" spc="50">
                <a:solidFill>
                  <a:srgbClr val="181818"/>
                </a:solidFill>
              </a:rPr>
              <a:t>Закрытый</a:t>
            </a:r>
            <a:r>
              <a:rPr dirty="0" sz="2750" spc="10">
                <a:solidFill>
                  <a:srgbClr val="181818"/>
                </a:solidFill>
              </a:rPr>
              <a:t> </a:t>
            </a:r>
            <a:r>
              <a:rPr dirty="0" sz="2750" spc="-25">
                <a:solidFill>
                  <a:srgbClr val="181818"/>
                </a:solidFill>
              </a:rPr>
              <a:t>тип</a:t>
            </a:r>
            <a:r>
              <a:rPr dirty="0" sz="2750">
                <a:solidFill>
                  <a:srgbClr val="181818"/>
                </a:solidFill>
              </a:rPr>
              <a:t>	</a:t>
            </a:r>
            <a:r>
              <a:rPr dirty="0" sz="2750" spc="40">
                <a:solidFill>
                  <a:srgbClr val="181818"/>
                </a:solidFill>
              </a:rPr>
              <a:t>профиля</a:t>
            </a:r>
            <a:endParaRPr sz="2750"/>
          </a:p>
        </p:txBody>
      </p:sp>
      <p:sp>
        <p:nvSpPr>
          <p:cNvPr id="6" name="object 6" descr=""/>
          <p:cNvSpPr txBox="1"/>
          <p:nvPr/>
        </p:nvSpPr>
        <p:spPr>
          <a:xfrm>
            <a:off x="5288992" y="2662027"/>
            <a:ext cx="3744595" cy="2655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80210" algn="l"/>
              </a:tabLst>
            </a:pPr>
            <a:r>
              <a:rPr dirty="0" sz="2350" spc="-10" b="1">
                <a:solidFill>
                  <a:srgbClr val="0F4594"/>
                </a:solidFill>
                <a:latin typeface="Verdana"/>
                <a:cs typeface="Verdana"/>
              </a:rPr>
              <a:t>Скрытый</a:t>
            </a:r>
            <a:r>
              <a:rPr dirty="0" sz="2350" b="1">
                <a:solidFill>
                  <a:srgbClr val="0F4594"/>
                </a:solidFill>
                <a:latin typeface="Verdana"/>
                <a:cs typeface="Verdana"/>
              </a:rPr>
              <a:t>	</a:t>
            </a:r>
            <a:r>
              <a:rPr dirty="0" sz="2350" spc="-10" b="1">
                <a:solidFill>
                  <a:srgbClr val="0F4594"/>
                </a:solidFill>
                <a:latin typeface="Verdana"/>
                <a:cs typeface="Verdana"/>
              </a:rPr>
              <a:t>профиль</a:t>
            </a:r>
            <a:endParaRPr sz="2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Verdana"/>
              <a:cs typeface="Verdana"/>
            </a:endParaRPr>
          </a:p>
          <a:p>
            <a:pPr marL="25400" marR="5080">
              <a:lnSpc>
                <a:spcPct val="1179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Декоративный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алюминиевый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профиль </a:t>
            </a:r>
            <a:r>
              <a:rPr dirty="0" sz="1600">
                <a:latin typeface="Arial"/>
                <a:cs typeface="Arial"/>
              </a:rPr>
              <a:t>используется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для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стыковки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панелей</a:t>
            </a:r>
            <a:r>
              <a:rPr dirty="0" sz="1600" spc="2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со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скрытым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креплением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между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собой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85725" marR="429895">
              <a:lnSpc>
                <a:spcPct val="117900"/>
              </a:lnSpc>
            </a:pPr>
            <a:r>
              <a:rPr dirty="0" sz="1550">
                <a:latin typeface="Arial"/>
                <a:cs typeface="Arial"/>
              </a:rPr>
              <a:t>Длина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профиля: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2,5/2,7/3/3,3/3,6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м </a:t>
            </a:r>
            <a:r>
              <a:rPr dirty="0" sz="1550">
                <a:latin typeface="Arial"/>
                <a:cs typeface="Arial"/>
              </a:rPr>
              <a:t>Толщина: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0,5/1мм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41803" y="6412821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340142" y="6389484"/>
            <a:ext cx="8232140" cy="5715"/>
          </a:xfrm>
          <a:custGeom>
            <a:avLst/>
            <a:gdLst/>
            <a:ahLst/>
            <a:cxnLst/>
            <a:rect l="l" t="t" r="r" b="b"/>
            <a:pathLst>
              <a:path w="8232140" h="5714">
                <a:moveTo>
                  <a:pt x="8231682" y="5562"/>
                </a:moveTo>
                <a:lnTo>
                  <a:pt x="0" y="5562"/>
                </a:lnTo>
                <a:lnTo>
                  <a:pt x="0" y="0"/>
                </a:lnTo>
                <a:lnTo>
                  <a:pt x="8231682" y="0"/>
                </a:lnTo>
                <a:lnTo>
                  <a:pt x="8231682" y="5562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531" y="4387063"/>
            <a:ext cx="1349164" cy="65760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6600" y="2871241"/>
            <a:ext cx="1651000" cy="5704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5383" y="2709746"/>
            <a:ext cx="1376916" cy="106411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0600" y="2521225"/>
            <a:ext cx="2019300" cy="92561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24302" y="4612173"/>
            <a:ext cx="1261808" cy="22341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58711" y="4304203"/>
            <a:ext cx="1225285" cy="82536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5299" y="1515584"/>
            <a:ext cx="7827645" cy="5257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50">
                <a:solidFill>
                  <a:srgbClr val="000000"/>
                </a:solidFill>
              </a:rPr>
              <a:t>Наши</a:t>
            </a:r>
            <a:r>
              <a:rPr dirty="0" sz="3250" spc="-30">
                <a:solidFill>
                  <a:srgbClr val="000000"/>
                </a:solidFill>
              </a:rPr>
              <a:t> </a:t>
            </a:r>
            <a:r>
              <a:rPr dirty="0" sz="3250">
                <a:solidFill>
                  <a:srgbClr val="000000"/>
                </a:solidFill>
              </a:rPr>
              <a:t>ключевые</a:t>
            </a:r>
            <a:r>
              <a:rPr dirty="0" sz="3250" spc="-20">
                <a:solidFill>
                  <a:srgbClr val="000000"/>
                </a:solidFill>
              </a:rPr>
              <a:t> </a:t>
            </a:r>
            <a:r>
              <a:rPr dirty="0" sz="3250">
                <a:solidFill>
                  <a:srgbClr val="000000"/>
                </a:solidFill>
              </a:rPr>
              <a:t>клиенты</a:t>
            </a:r>
            <a:r>
              <a:rPr dirty="0" sz="3250" spc="-20">
                <a:solidFill>
                  <a:srgbClr val="000000"/>
                </a:solidFill>
              </a:rPr>
              <a:t> </a:t>
            </a:r>
            <a:r>
              <a:rPr dirty="0" sz="3250">
                <a:solidFill>
                  <a:srgbClr val="000000"/>
                </a:solidFill>
              </a:rPr>
              <a:t>и</a:t>
            </a:r>
            <a:r>
              <a:rPr dirty="0" sz="3250" spc="-20">
                <a:solidFill>
                  <a:srgbClr val="000000"/>
                </a:solidFill>
              </a:rPr>
              <a:t> </a:t>
            </a:r>
            <a:r>
              <a:rPr dirty="0" sz="3250" spc="-10">
                <a:solidFill>
                  <a:srgbClr val="000000"/>
                </a:solidFill>
              </a:rPr>
              <a:t>партнёры</a:t>
            </a:r>
            <a:endParaRPr sz="32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APXПРОЕКТ</a:t>
            </a:r>
            <a:r>
              <a:rPr dirty="0" spc="60"/>
              <a:t> </a:t>
            </a:r>
            <a:r>
              <a:rPr dirty="0"/>
              <a:t>-</a:t>
            </a:r>
            <a:r>
              <a:rPr dirty="0" spc="70"/>
              <a:t> </a:t>
            </a:r>
            <a:r>
              <a:rPr dirty="0" spc="-25"/>
              <a:t>это</a:t>
            </a:r>
          </a:p>
          <a:p>
            <a:pPr marL="12700" marR="5080" indent="92075">
              <a:lnSpc>
                <a:spcPct val="101200"/>
              </a:lnSpc>
            </a:pPr>
            <a:r>
              <a:rPr dirty="0" spc="-10"/>
              <a:t>многофункциональная производственно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64863" y="2619159"/>
            <a:ext cx="4334510" cy="26454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00" b="1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dirty="0" sz="2600" spc="7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D0D0D"/>
                </a:solidFill>
                <a:latin typeface="Arial"/>
                <a:cs typeface="Arial"/>
              </a:rPr>
              <a:t>строительная</a:t>
            </a:r>
            <a:r>
              <a:rPr dirty="0" sz="2600" spc="7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D0D0D"/>
                </a:solidFill>
                <a:latin typeface="Arial"/>
                <a:cs typeface="Arial"/>
              </a:rPr>
              <a:t>компания.</a:t>
            </a:r>
            <a:endParaRPr sz="2600">
              <a:latin typeface="Arial"/>
              <a:cs typeface="Arial"/>
            </a:endParaRPr>
          </a:p>
          <a:p>
            <a:pPr marL="12700" marR="177800">
              <a:lnSpc>
                <a:spcPct val="115700"/>
              </a:lnSpc>
              <a:spcBef>
                <a:spcPts val="2480"/>
              </a:spcBef>
            </a:pPr>
            <a:r>
              <a:rPr dirty="0" sz="1800">
                <a:latin typeface="Arial"/>
                <a:cs typeface="Arial"/>
              </a:rPr>
              <a:t>Мы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являемся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одним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из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ведущих </a:t>
            </a:r>
            <a:r>
              <a:rPr dirty="0" sz="1800">
                <a:latin typeface="Arial"/>
                <a:cs typeface="Arial"/>
              </a:rPr>
              <a:t>российских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производителей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стеновых </a:t>
            </a:r>
            <a:r>
              <a:rPr dirty="0" sz="1800">
                <a:latin typeface="Arial"/>
                <a:cs typeface="Arial"/>
              </a:rPr>
              <a:t>и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потолочных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панелей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на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основе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ГКЛ, </a:t>
            </a:r>
            <a:r>
              <a:rPr dirty="0" sz="1800">
                <a:latin typeface="Arial"/>
                <a:cs typeface="Arial"/>
              </a:rPr>
              <a:t>СМЛ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и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других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плитных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материалов.</a:t>
            </a:r>
            <a:endParaRPr sz="1800">
              <a:latin typeface="Arial"/>
              <a:cs typeface="Arial"/>
            </a:endParaRPr>
          </a:p>
          <a:p>
            <a:pPr marL="12700" marR="101600">
              <a:lnSpc>
                <a:spcPct val="115700"/>
              </a:lnSpc>
            </a:pPr>
            <a:r>
              <a:rPr dirty="0" sz="1800">
                <a:latin typeface="Arial"/>
                <a:cs typeface="Arial"/>
              </a:rPr>
              <a:t>Также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мы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выполняем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полный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комплекс </a:t>
            </a:r>
            <a:r>
              <a:rPr dirty="0" sz="1800">
                <a:latin typeface="Arial"/>
                <a:cs typeface="Arial"/>
              </a:rPr>
              <a:t>строительно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монтажных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работ.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01331" y="1451127"/>
            <a:ext cx="3782060" cy="4756785"/>
            <a:chOff x="1101331" y="1451127"/>
            <a:chExt cx="3782060" cy="47567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331" y="1451127"/>
              <a:ext cx="3781679" cy="475635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01331" y="1451609"/>
              <a:ext cx="3782060" cy="4756150"/>
            </a:xfrm>
            <a:custGeom>
              <a:avLst/>
              <a:gdLst/>
              <a:ahLst/>
              <a:cxnLst/>
              <a:rect l="l" t="t" r="r" b="b"/>
              <a:pathLst>
                <a:path w="3782060" h="4756150">
                  <a:moveTo>
                    <a:pt x="3781666" y="19304"/>
                  </a:moveTo>
                  <a:lnTo>
                    <a:pt x="3761435" y="19304"/>
                  </a:lnTo>
                  <a:lnTo>
                    <a:pt x="3761435" y="4735627"/>
                  </a:lnTo>
                  <a:lnTo>
                    <a:pt x="3781666" y="4735627"/>
                  </a:lnTo>
                  <a:lnTo>
                    <a:pt x="3781666" y="19304"/>
                  </a:lnTo>
                  <a:close/>
                </a:path>
                <a:path w="3782060" h="4756150">
                  <a:moveTo>
                    <a:pt x="3781666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735842"/>
                  </a:lnTo>
                  <a:lnTo>
                    <a:pt x="0" y="4756150"/>
                  </a:lnTo>
                  <a:lnTo>
                    <a:pt x="3781666" y="4756150"/>
                  </a:lnTo>
                  <a:lnTo>
                    <a:pt x="3781666" y="4735842"/>
                  </a:lnTo>
                  <a:lnTo>
                    <a:pt x="19786" y="4735842"/>
                  </a:lnTo>
                  <a:lnTo>
                    <a:pt x="19786" y="19050"/>
                  </a:lnTo>
                  <a:lnTo>
                    <a:pt x="3781666" y="19050"/>
                  </a:lnTo>
                  <a:lnTo>
                    <a:pt x="3781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5277548" y="6429375"/>
            <a:ext cx="5090795" cy="5715"/>
          </a:xfrm>
          <a:custGeom>
            <a:avLst/>
            <a:gdLst/>
            <a:ahLst/>
            <a:cxnLst/>
            <a:rect l="l" t="t" r="r" b="b"/>
            <a:pathLst>
              <a:path w="5090795" h="5714">
                <a:moveTo>
                  <a:pt x="5090515" y="5562"/>
                </a:moveTo>
                <a:lnTo>
                  <a:pt x="0" y="5562"/>
                </a:lnTo>
                <a:lnTo>
                  <a:pt x="0" y="0"/>
                </a:lnTo>
                <a:lnTo>
                  <a:pt x="5090515" y="0"/>
                </a:lnTo>
                <a:lnTo>
                  <a:pt x="5090515" y="5562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82613" y="3307071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32937" y="1399347"/>
            <a:ext cx="4533900" cy="4799330"/>
            <a:chOff x="1032937" y="1399347"/>
            <a:chExt cx="4533900" cy="47993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92" y="1413268"/>
              <a:ext cx="4501807" cy="474623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32967" y="1413271"/>
              <a:ext cx="4505960" cy="0"/>
            </a:xfrm>
            <a:custGeom>
              <a:avLst/>
              <a:gdLst/>
              <a:ahLst/>
              <a:cxnLst/>
              <a:rect l="l" t="t" r="r" b="b"/>
              <a:pathLst>
                <a:path w="4505960" h="0">
                  <a:moveTo>
                    <a:pt x="0" y="0"/>
                  </a:moveTo>
                  <a:lnTo>
                    <a:pt x="4505718" y="0"/>
                  </a:lnTo>
                </a:path>
              </a:pathLst>
            </a:custGeom>
            <a:ln w="27847">
              <a:solidFill>
                <a:srgbClr val="7D6A7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32967" y="6184254"/>
              <a:ext cx="4533900" cy="0"/>
            </a:xfrm>
            <a:custGeom>
              <a:avLst/>
              <a:gdLst/>
              <a:ahLst/>
              <a:cxnLst/>
              <a:rect l="l" t="t" r="r" b="b"/>
              <a:pathLst>
                <a:path w="4533900" h="0">
                  <a:moveTo>
                    <a:pt x="0" y="0"/>
                  </a:moveTo>
                  <a:lnTo>
                    <a:pt x="4533595" y="0"/>
                  </a:lnTo>
                </a:path>
              </a:pathLst>
            </a:custGeom>
            <a:ln w="27847">
              <a:solidFill>
                <a:srgbClr val="7D6A7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6861" y="1401515"/>
              <a:ext cx="4504055" cy="4789805"/>
            </a:xfrm>
            <a:custGeom>
              <a:avLst/>
              <a:gdLst/>
              <a:ahLst/>
              <a:cxnLst/>
              <a:rect l="l" t="t" r="r" b="b"/>
              <a:pathLst>
                <a:path w="4504055" h="4789805">
                  <a:moveTo>
                    <a:pt x="0" y="4782741"/>
                  </a:moveTo>
                  <a:lnTo>
                    <a:pt x="0" y="20831"/>
                  </a:lnTo>
                </a:path>
                <a:path w="4504055" h="4789805">
                  <a:moveTo>
                    <a:pt x="4503585" y="4789710"/>
                  </a:moveTo>
                  <a:lnTo>
                    <a:pt x="4503585" y="0"/>
                  </a:lnTo>
                </a:path>
              </a:pathLst>
            </a:custGeom>
            <a:ln w="27841">
              <a:solidFill>
                <a:srgbClr val="7D6A7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1089" y="2795277"/>
            <a:ext cx="3623310" cy="12509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891540">
              <a:lnSpc>
                <a:spcPct val="108600"/>
              </a:lnSpc>
              <a:spcBef>
                <a:spcPts val="95"/>
              </a:spcBef>
            </a:pPr>
            <a:r>
              <a:rPr dirty="0" sz="3700" spc="-10" b="0">
                <a:solidFill>
                  <a:srgbClr val="000000"/>
                </a:solidFill>
                <a:latin typeface="Arial"/>
                <a:cs typeface="Arial"/>
              </a:rPr>
              <a:t>Галерея </a:t>
            </a:r>
            <a:r>
              <a:rPr dirty="0" sz="3700" spc="-20" b="0">
                <a:solidFill>
                  <a:srgbClr val="000000"/>
                </a:solidFill>
                <a:latin typeface="Arial"/>
                <a:cs typeface="Arial"/>
              </a:rPr>
              <a:t>наших</a:t>
            </a:r>
            <a:r>
              <a:rPr dirty="0" sz="3700" spc="-2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700" spc="-45" b="0">
                <a:solidFill>
                  <a:srgbClr val="000000"/>
                </a:solidFill>
                <a:latin typeface="Arial"/>
                <a:cs typeface="Arial"/>
              </a:rPr>
              <a:t>объектов.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3376" y="3330343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73" y="1047457"/>
            <a:ext cx="3197326" cy="2795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1525" y="1047457"/>
            <a:ext cx="2144267" cy="27958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8892" y="1047457"/>
            <a:ext cx="3146767" cy="27958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373" y="4039298"/>
            <a:ext cx="3197326" cy="246310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0848" y="4039298"/>
            <a:ext cx="3185761" cy="246731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58100" y="4039298"/>
            <a:ext cx="2018550" cy="24673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050" y="1413183"/>
            <a:ext cx="3609035" cy="47717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628" y="1413183"/>
            <a:ext cx="5051526" cy="47717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367" y="1413167"/>
            <a:ext cx="4344187" cy="477306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137" y="1413167"/>
            <a:ext cx="4026687" cy="47730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050" y="1413167"/>
            <a:ext cx="4321924" cy="477306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9400" y="1413167"/>
            <a:ext cx="4325391" cy="47730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477" y="1372247"/>
            <a:ext cx="4851006" cy="49650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0788" y="1372247"/>
            <a:ext cx="3803942" cy="24839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6300" y="3997578"/>
            <a:ext cx="3798442" cy="2344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1372247"/>
            <a:ext cx="4836858" cy="49679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7402" y="1372247"/>
            <a:ext cx="3770515" cy="248399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7402" y="3997578"/>
            <a:ext cx="3770515" cy="23447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2132" y="1856830"/>
            <a:ext cx="8528685" cy="1045844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ctr" marL="567055">
              <a:lnSpc>
                <a:spcPct val="100000"/>
              </a:lnSpc>
              <a:spcBef>
                <a:spcPts val="390"/>
              </a:spcBef>
            </a:pP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APXПРОЕКТ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dirty="0" sz="1250" spc="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это</a:t>
            </a:r>
            <a:r>
              <a:rPr dirty="0" sz="1250" spc="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многофункциональная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производственно</a:t>
            </a:r>
            <a:r>
              <a:rPr dirty="0" sz="1250" spc="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dirty="0" sz="1250" spc="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строительная</a:t>
            </a:r>
            <a:r>
              <a:rPr dirty="0" sz="1250" spc="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0D0D0D"/>
                </a:solidFill>
                <a:latin typeface="Arial"/>
                <a:cs typeface="Arial"/>
              </a:rPr>
              <a:t>компания.</a:t>
            </a:r>
            <a:endParaRPr sz="1250">
              <a:latin typeface="Arial"/>
              <a:cs typeface="Arial"/>
            </a:endParaRPr>
          </a:p>
          <a:p>
            <a:pPr algn="ctr" marL="521970">
              <a:lnSpc>
                <a:spcPct val="100000"/>
              </a:lnSpc>
              <a:spcBef>
                <a:spcPts val="295"/>
              </a:spcBef>
            </a:pP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Мы</a:t>
            </a:r>
            <a:r>
              <a:rPr dirty="0" sz="125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производим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экологичные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стеновые,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потолочные</a:t>
            </a:r>
            <a:r>
              <a:rPr dirty="0" sz="125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D0D0D"/>
                </a:solidFill>
                <a:latin typeface="Arial"/>
                <a:cs typeface="Arial"/>
              </a:rPr>
              <a:t>панели</a:t>
            </a:r>
            <a:r>
              <a:rPr dirty="0" sz="125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0D0D0D"/>
                </a:solidFill>
                <a:latin typeface="Arial"/>
                <a:cs typeface="Arial"/>
              </a:rPr>
              <a:t>WINAL.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500" b="1">
                <a:latin typeface="Arial"/>
                <a:cs typeface="Arial"/>
              </a:rPr>
              <a:t>Приглашаем</a:t>
            </a:r>
            <a:r>
              <a:rPr dirty="0" sz="1500" spc="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к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сотрудничеству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архитекторов</a:t>
            </a:r>
            <a:r>
              <a:rPr dirty="0" sz="1500" spc="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и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диллеров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по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всей</a:t>
            </a:r>
            <a:r>
              <a:rPr dirty="0" sz="1500" spc="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России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и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странам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СНГ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281950" y="43741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22085" y="38988"/>
                </a:moveTo>
                <a:lnTo>
                  <a:pt x="16878" y="38988"/>
                </a:lnTo>
                <a:lnTo>
                  <a:pt x="14389" y="38493"/>
                </a:lnTo>
                <a:lnTo>
                  <a:pt x="1498" y="26936"/>
                </a:lnTo>
                <a:lnTo>
                  <a:pt x="495" y="24561"/>
                </a:lnTo>
                <a:lnTo>
                  <a:pt x="0" y="22072"/>
                </a:lnTo>
                <a:lnTo>
                  <a:pt x="0" y="16916"/>
                </a:lnTo>
                <a:lnTo>
                  <a:pt x="495" y="14439"/>
                </a:lnTo>
                <a:lnTo>
                  <a:pt x="1498" y="12052"/>
                </a:lnTo>
                <a:lnTo>
                  <a:pt x="2438" y="9626"/>
                </a:lnTo>
                <a:lnTo>
                  <a:pt x="16878" y="0"/>
                </a:lnTo>
                <a:lnTo>
                  <a:pt x="22085" y="0"/>
                </a:lnTo>
                <a:lnTo>
                  <a:pt x="38950" y="16916"/>
                </a:lnTo>
                <a:lnTo>
                  <a:pt x="38950" y="22072"/>
                </a:lnTo>
                <a:lnTo>
                  <a:pt x="33248" y="33286"/>
                </a:lnTo>
                <a:lnTo>
                  <a:pt x="31457" y="35128"/>
                </a:lnTo>
                <a:lnTo>
                  <a:pt x="29324" y="3651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80001" y="4260046"/>
            <a:ext cx="2293620" cy="131254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Мы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находимся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на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рынке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10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лет.</a:t>
            </a:r>
            <a:endParaRPr sz="10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90"/>
              </a:spcBef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Успешно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реализовали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более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1500</a:t>
            </a:r>
            <a:r>
              <a:rPr dirty="0" sz="105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0D0D0D"/>
                </a:solidFill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85"/>
              </a:spcBef>
            </a:pP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проектов</a:t>
            </a:r>
            <a:endParaRPr sz="1050">
              <a:latin typeface="Arial"/>
              <a:cs typeface="Arial"/>
            </a:endParaRPr>
          </a:p>
          <a:p>
            <a:pPr marL="17145" marR="88265" indent="36830">
              <a:lnSpc>
                <a:spcPct val="114900"/>
              </a:lnSpc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Имеем</a:t>
            </a:r>
            <a:r>
              <a:rPr dirty="0" sz="105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собственное</a:t>
            </a:r>
            <a:r>
              <a:rPr dirty="0" sz="105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производство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Выполняем</a:t>
            </a:r>
            <a:r>
              <a:rPr dirty="0" sz="105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полный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комплекс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строительно-монтажных</a:t>
            </a:r>
            <a:r>
              <a:rPr dirty="0" sz="105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281950" y="47417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22085" y="39001"/>
                </a:moveTo>
                <a:lnTo>
                  <a:pt x="16878" y="39001"/>
                </a:lnTo>
                <a:lnTo>
                  <a:pt x="14389" y="38506"/>
                </a:lnTo>
                <a:lnTo>
                  <a:pt x="9626" y="36512"/>
                </a:lnTo>
                <a:lnTo>
                  <a:pt x="7543" y="35077"/>
                </a:lnTo>
                <a:lnTo>
                  <a:pt x="5715" y="33235"/>
                </a:lnTo>
                <a:lnTo>
                  <a:pt x="3873" y="31457"/>
                </a:lnTo>
                <a:lnTo>
                  <a:pt x="2438" y="29324"/>
                </a:lnTo>
                <a:lnTo>
                  <a:pt x="1498" y="26936"/>
                </a:lnTo>
                <a:lnTo>
                  <a:pt x="495" y="24561"/>
                </a:lnTo>
                <a:lnTo>
                  <a:pt x="0" y="22085"/>
                </a:lnTo>
                <a:lnTo>
                  <a:pt x="0" y="16865"/>
                </a:lnTo>
                <a:lnTo>
                  <a:pt x="495" y="14389"/>
                </a:lnTo>
                <a:lnTo>
                  <a:pt x="1498" y="12014"/>
                </a:lnTo>
                <a:lnTo>
                  <a:pt x="2438" y="9626"/>
                </a:lnTo>
                <a:lnTo>
                  <a:pt x="3873" y="7543"/>
                </a:lnTo>
                <a:lnTo>
                  <a:pt x="7543" y="3873"/>
                </a:lnTo>
                <a:lnTo>
                  <a:pt x="9626" y="2438"/>
                </a:lnTo>
                <a:lnTo>
                  <a:pt x="12014" y="1485"/>
                </a:lnTo>
                <a:lnTo>
                  <a:pt x="14389" y="495"/>
                </a:lnTo>
                <a:lnTo>
                  <a:pt x="16878" y="0"/>
                </a:lnTo>
                <a:lnTo>
                  <a:pt x="22085" y="0"/>
                </a:lnTo>
                <a:lnTo>
                  <a:pt x="24561" y="495"/>
                </a:lnTo>
                <a:lnTo>
                  <a:pt x="26936" y="1485"/>
                </a:lnTo>
                <a:lnTo>
                  <a:pt x="29324" y="2438"/>
                </a:lnTo>
                <a:lnTo>
                  <a:pt x="38950" y="16865"/>
                </a:lnTo>
                <a:lnTo>
                  <a:pt x="38950" y="22085"/>
                </a:lnTo>
                <a:lnTo>
                  <a:pt x="33248" y="33235"/>
                </a:lnTo>
                <a:lnTo>
                  <a:pt x="31457" y="35077"/>
                </a:lnTo>
                <a:lnTo>
                  <a:pt x="29324" y="36512"/>
                </a:lnTo>
                <a:lnTo>
                  <a:pt x="24561" y="38506"/>
                </a:lnTo>
                <a:lnTo>
                  <a:pt x="22085" y="3900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81950" y="510927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22085" y="38988"/>
                </a:moveTo>
                <a:lnTo>
                  <a:pt x="16878" y="38988"/>
                </a:lnTo>
                <a:lnTo>
                  <a:pt x="14389" y="38493"/>
                </a:lnTo>
                <a:lnTo>
                  <a:pt x="1498" y="26987"/>
                </a:lnTo>
                <a:lnTo>
                  <a:pt x="495" y="24549"/>
                </a:lnTo>
                <a:lnTo>
                  <a:pt x="0" y="22072"/>
                </a:lnTo>
                <a:lnTo>
                  <a:pt x="0" y="16916"/>
                </a:lnTo>
                <a:lnTo>
                  <a:pt x="495" y="14427"/>
                </a:lnTo>
                <a:lnTo>
                  <a:pt x="1498" y="12052"/>
                </a:lnTo>
                <a:lnTo>
                  <a:pt x="2438" y="9664"/>
                </a:lnTo>
                <a:lnTo>
                  <a:pt x="16878" y="0"/>
                </a:lnTo>
                <a:lnTo>
                  <a:pt x="22085" y="0"/>
                </a:lnTo>
                <a:lnTo>
                  <a:pt x="24561" y="495"/>
                </a:lnTo>
                <a:lnTo>
                  <a:pt x="29324" y="2476"/>
                </a:lnTo>
                <a:lnTo>
                  <a:pt x="31457" y="3860"/>
                </a:lnTo>
                <a:lnTo>
                  <a:pt x="33248" y="5702"/>
                </a:lnTo>
                <a:lnTo>
                  <a:pt x="35077" y="7531"/>
                </a:lnTo>
                <a:lnTo>
                  <a:pt x="36512" y="9664"/>
                </a:lnTo>
                <a:lnTo>
                  <a:pt x="37515" y="12052"/>
                </a:lnTo>
                <a:lnTo>
                  <a:pt x="38455" y="14427"/>
                </a:lnTo>
                <a:lnTo>
                  <a:pt x="38950" y="16916"/>
                </a:lnTo>
                <a:lnTo>
                  <a:pt x="38950" y="2207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281950" y="529306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22085" y="39001"/>
                </a:moveTo>
                <a:lnTo>
                  <a:pt x="16878" y="39001"/>
                </a:lnTo>
                <a:lnTo>
                  <a:pt x="14389" y="38506"/>
                </a:lnTo>
                <a:lnTo>
                  <a:pt x="1498" y="26936"/>
                </a:lnTo>
                <a:lnTo>
                  <a:pt x="495" y="24561"/>
                </a:lnTo>
                <a:lnTo>
                  <a:pt x="0" y="22085"/>
                </a:lnTo>
                <a:lnTo>
                  <a:pt x="0" y="16916"/>
                </a:lnTo>
                <a:lnTo>
                  <a:pt x="495" y="14439"/>
                </a:lnTo>
                <a:lnTo>
                  <a:pt x="1498" y="12064"/>
                </a:lnTo>
                <a:lnTo>
                  <a:pt x="2438" y="9626"/>
                </a:lnTo>
                <a:lnTo>
                  <a:pt x="16878" y="0"/>
                </a:lnTo>
                <a:lnTo>
                  <a:pt x="22085" y="0"/>
                </a:lnTo>
                <a:lnTo>
                  <a:pt x="24561" y="495"/>
                </a:lnTo>
                <a:lnTo>
                  <a:pt x="29324" y="2489"/>
                </a:lnTo>
                <a:lnTo>
                  <a:pt x="31457" y="3873"/>
                </a:lnTo>
                <a:lnTo>
                  <a:pt x="33248" y="5714"/>
                </a:lnTo>
                <a:lnTo>
                  <a:pt x="35077" y="7543"/>
                </a:lnTo>
                <a:lnTo>
                  <a:pt x="36512" y="9626"/>
                </a:lnTo>
                <a:lnTo>
                  <a:pt x="37515" y="12064"/>
                </a:lnTo>
                <a:lnTo>
                  <a:pt x="38455" y="14439"/>
                </a:lnTo>
                <a:lnTo>
                  <a:pt x="38950" y="16916"/>
                </a:lnTo>
                <a:lnTo>
                  <a:pt x="38950" y="22085"/>
                </a:lnTo>
                <a:lnTo>
                  <a:pt x="33248" y="33286"/>
                </a:lnTo>
                <a:lnTo>
                  <a:pt x="31457" y="35128"/>
                </a:lnTo>
                <a:lnTo>
                  <a:pt x="29324" y="36512"/>
                </a:lnTo>
                <a:lnTo>
                  <a:pt x="24561" y="38506"/>
                </a:lnTo>
                <a:lnTo>
                  <a:pt x="22085" y="3900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069656" y="436036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88"/>
                </a:moveTo>
                <a:lnTo>
                  <a:pt x="16865" y="38988"/>
                </a:lnTo>
                <a:lnTo>
                  <a:pt x="14389" y="38493"/>
                </a:lnTo>
                <a:lnTo>
                  <a:pt x="0" y="22072"/>
                </a:lnTo>
                <a:lnTo>
                  <a:pt x="0" y="16916"/>
                </a:lnTo>
                <a:lnTo>
                  <a:pt x="16865" y="0"/>
                </a:lnTo>
                <a:lnTo>
                  <a:pt x="22085" y="0"/>
                </a:lnTo>
                <a:lnTo>
                  <a:pt x="24561" y="495"/>
                </a:lnTo>
                <a:lnTo>
                  <a:pt x="29324" y="2476"/>
                </a:lnTo>
                <a:lnTo>
                  <a:pt x="31457" y="3873"/>
                </a:lnTo>
                <a:lnTo>
                  <a:pt x="33235" y="5702"/>
                </a:lnTo>
                <a:lnTo>
                  <a:pt x="35077" y="7543"/>
                </a:lnTo>
                <a:lnTo>
                  <a:pt x="36512" y="9677"/>
                </a:lnTo>
                <a:lnTo>
                  <a:pt x="37503" y="12052"/>
                </a:lnTo>
                <a:lnTo>
                  <a:pt x="38455" y="14439"/>
                </a:lnTo>
                <a:lnTo>
                  <a:pt x="38950" y="16916"/>
                </a:lnTo>
                <a:lnTo>
                  <a:pt x="38950" y="22072"/>
                </a:lnTo>
                <a:lnTo>
                  <a:pt x="38455" y="24561"/>
                </a:lnTo>
                <a:lnTo>
                  <a:pt x="36512" y="29362"/>
                </a:lnTo>
                <a:lnTo>
                  <a:pt x="35077" y="31445"/>
                </a:lnTo>
                <a:lnTo>
                  <a:pt x="33235" y="33286"/>
                </a:lnTo>
                <a:lnTo>
                  <a:pt x="31457" y="35128"/>
                </a:lnTo>
                <a:lnTo>
                  <a:pt x="29324" y="3651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172766" y="4246308"/>
            <a:ext cx="1692275" cy="1312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2729">
              <a:lnSpc>
                <a:spcPct val="114900"/>
              </a:lnSpc>
              <a:spcBef>
                <a:spcPts val="95"/>
              </a:spcBef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Выгодная</a:t>
            </a:r>
            <a:r>
              <a:rPr dirty="0" sz="105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партнёрская программа.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4900"/>
              </a:lnSpc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Помощь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dirty="0" sz="105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проектировании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Изготовление</a:t>
            </a:r>
            <a:r>
              <a:rPr dirty="0" sz="105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образцов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для</a:t>
            </a:r>
            <a:r>
              <a:rPr dirty="0" sz="105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вашего</a:t>
            </a:r>
            <a:r>
              <a:rPr dirty="0" sz="105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проекта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Надёжная</a:t>
            </a:r>
            <a:r>
              <a:rPr dirty="0" sz="105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доставка</a:t>
            </a:r>
            <a:r>
              <a:rPr dirty="0" sz="105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dirty="0" sz="1050" spc="-25">
                <a:solidFill>
                  <a:srgbClr val="0D0D0D"/>
                </a:solidFill>
                <a:latin typeface="Arial"/>
                <a:cs typeface="Arial"/>
              </a:rPr>
              <a:t> ваш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город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069656" y="472796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9001"/>
                </a:moveTo>
                <a:lnTo>
                  <a:pt x="16865" y="39001"/>
                </a:lnTo>
                <a:lnTo>
                  <a:pt x="14389" y="38493"/>
                </a:lnTo>
                <a:lnTo>
                  <a:pt x="0" y="22085"/>
                </a:lnTo>
                <a:lnTo>
                  <a:pt x="0" y="16916"/>
                </a:lnTo>
                <a:lnTo>
                  <a:pt x="16865" y="0"/>
                </a:lnTo>
                <a:lnTo>
                  <a:pt x="22085" y="0"/>
                </a:lnTo>
                <a:lnTo>
                  <a:pt x="24561" y="495"/>
                </a:lnTo>
                <a:lnTo>
                  <a:pt x="29324" y="2489"/>
                </a:lnTo>
                <a:lnTo>
                  <a:pt x="31457" y="3873"/>
                </a:lnTo>
                <a:lnTo>
                  <a:pt x="33235" y="5702"/>
                </a:lnTo>
                <a:lnTo>
                  <a:pt x="35077" y="7543"/>
                </a:lnTo>
                <a:lnTo>
                  <a:pt x="36512" y="9626"/>
                </a:lnTo>
                <a:lnTo>
                  <a:pt x="37503" y="12014"/>
                </a:lnTo>
                <a:lnTo>
                  <a:pt x="38455" y="14389"/>
                </a:lnTo>
                <a:lnTo>
                  <a:pt x="38950" y="16916"/>
                </a:lnTo>
                <a:lnTo>
                  <a:pt x="38950" y="22085"/>
                </a:lnTo>
                <a:lnTo>
                  <a:pt x="24561" y="38493"/>
                </a:lnTo>
                <a:lnTo>
                  <a:pt x="22085" y="3900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069656" y="4911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38"/>
                </a:moveTo>
                <a:lnTo>
                  <a:pt x="16865" y="38938"/>
                </a:lnTo>
                <a:lnTo>
                  <a:pt x="14389" y="38442"/>
                </a:lnTo>
                <a:lnTo>
                  <a:pt x="12014" y="37452"/>
                </a:lnTo>
                <a:lnTo>
                  <a:pt x="9626" y="36512"/>
                </a:lnTo>
                <a:lnTo>
                  <a:pt x="0" y="22072"/>
                </a:lnTo>
                <a:lnTo>
                  <a:pt x="0" y="16865"/>
                </a:lnTo>
                <a:lnTo>
                  <a:pt x="16865" y="0"/>
                </a:lnTo>
                <a:lnTo>
                  <a:pt x="22085" y="0"/>
                </a:lnTo>
                <a:lnTo>
                  <a:pt x="33235" y="5702"/>
                </a:lnTo>
                <a:lnTo>
                  <a:pt x="35077" y="7492"/>
                </a:lnTo>
                <a:lnTo>
                  <a:pt x="36512" y="9626"/>
                </a:lnTo>
                <a:lnTo>
                  <a:pt x="37503" y="12001"/>
                </a:lnTo>
                <a:lnTo>
                  <a:pt x="38455" y="14389"/>
                </a:lnTo>
                <a:lnTo>
                  <a:pt x="38950" y="16865"/>
                </a:lnTo>
                <a:lnTo>
                  <a:pt x="38950" y="22072"/>
                </a:lnTo>
                <a:lnTo>
                  <a:pt x="33235" y="33235"/>
                </a:lnTo>
                <a:lnTo>
                  <a:pt x="31457" y="35077"/>
                </a:lnTo>
                <a:lnTo>
                  <a:pt x="29324" y="36512"/>
                </a:lnTo>
                <a:lnTo>
                  <a:pt x="26936" y="37452"/>
                </a:lnTo>
                <a:lnTo>
                  <a:pt x="24561" y="38442"/>
                </a:lnTo>
                <a:lnTo>
                  <a:pt x="22085" y="3893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069656" y="527932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9001"/>
                </a:moveTo>
                <a:lnTo>
                  <a:pt x="16865" y="39001"/>
                </a:lnTo>
                <a:lnTo>
                  <a:pt x="14389" y="38506"/>
                </a:lnTo>
                <a:lnTo>
                  <a:pt x="0" y="22085"/>
                </a:lnTo>
                <a:lnTo>
                  <a:pt x="0" y="16916"/>
                </a:lnTo>
                <a:lnTo>
                  <a:pt x="16865" y="0"/>
                </a:lnTo>
                <a:lnTo>
                  <a:pt x="22085" y="0"/>
                </a:lnTo>
                <a:lnTo>
                  <a:pt x="24561" y="495"/>
                </a:lnTo>
                <a:lnTo>
                  <a:pt x="29324" y="2489"/>
                </a:lnTo>
                <a:lnTo>
                  <a:pt x="31457" y="3873"/>
                </a:lnTo>
                <a:lnTo>
                  <a:pt x="33235" y="5714"/>
                </a:lnTo>
                <a:lnTo>
                  <a:pt x="35077" y="7543"/>
                </a:lnTo>
                <a:lnTo>
                  <a:pt x="36512" y="9677"/>
                </a:lnTo>
                <a:lnTo>
                  <a:pt x="37503" y="12064"/>
                </a:lnTo>
                <a:lnTo>
                  <a:pt x="38455" y="14439"/>
                </a:lnTo>
                <a:lnTo>
                  <a:pt x="38950" y="16916"/>
                </a:lnTo>
                <a:lnTo>
                  <a:pt x="38950" y="22085"/>
                </a:lnTo>
                <a:lnTo>
                  <a:pt x="38455" y="24561"/>
                </a:lnTo>
                <a:lnTo>
                  <a:pt x="36512" y="29375"/>
                </a:lnTo>
                <a:lnTo>
                  <a:pt x="35077" y="31457"/>
                </a:lnTo>
                <a:lnTo>
                  <a:pt x="33235" y="33286"/>
                </a:lnTo>
                <a:lnTo>
                  <a:pt x="31457" y="35128"/>
                </a:lnTo>
                <a:lnTo>
                  <a:pt x="29324" y="36512"/>
                </a:lnTo>
                <a:lnTo>
                  <a:pt x="24561" y="38506"/>
                </a:lnTo>
                <a:lnTo>
                  <a:pt x="22085" y="3900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627905" y="439018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88"/>
                </a:moveTo>
                <a:lnTo>
                  <a:pt x="16916" y="38988"/>
                </a:lnTo>
                <a:lnTo>
                  <a:pt x="14439" y="38493"/>
                </a:lnTo>
                <a:lnTo>
                  <a:pt x="1498" y="26936"/>
                </a:lnTo>
                <a:lnTo>
                  <a:pt x="495" y="24549"/>
                </a:lnTo>
                <a:lnTo>
                  <a:pt x="0" y="22072"/>
                </a:lnTo>
                <a:lnTo>
                  <a:pt x="0" y="16916"/>
                </a:lnTo>
                <a:lnTo>
                  <a:pt x="16916" y="0"/>
                </a:lnTo>
                <a:lnTo>
                  <a:pt x="22085" y="0"/>
                </a:lnTo>
                <a:lnTo>
                  <a:pt x="39001" y="16916"/>
                </a:lnTo>
                <a:lnTo>
                  <a:pt x="39001" y="22072"/>
                </a:lnTo>
                <a:lnTo>
                  <a:pt x="38506" y="24549"/>
                </a:lnTo>
                <a:lnTo>
                  <a:pt x="37503" y="26936"/>
                </a:lnTo>
                <a:lnTo>
                  <a:pt x="36512" y="29362"/>
                </a:lnTo>
                <a:lnTo>
                  <a:pt x="35128" y="31445"/>
                </a:lnTo>
                <a:lnTo>
                  <a:pt x="31457" y="35115"/>
                </a:lnTo>
                <a:lnTo>
                  <a:pt x="29375" y="3651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671866" y="3705322"/>
            <a:ext cx="2327910" cy="18827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0"/>
              </a:spcBef>
            </a:pPr>
            <a:r>
              <a:rPr dirty="0" sz="1250" b="1">
                <a:latin typeface="Arial"/>
                <a:cs typeface="Arial"/>
              </a:rPr>
              <a:t>ПОЧЕМУ</a:t>
            </a:r>
            <a:r>
              <a:rPr dirty="0" sz="1250" spc="110" b="1">
                <a:latin typeface="Arial"/>
                <a:cs typeface="Arial"/>
              </a:rPr>
              <a:t> </a:t>
            </a:r>
            <a:r>
              <a:rPr dirty="0" sz="1250" spc="60" b="1">
                <a:latin typeface="Arial"/>
                <a:cs typeface="Arial"/>
              </a:rPr>
              <a:t>НУЖНО</a:t>
            </a:r>
            <a:r>
              <a:rPr dirty="0" sz="1250" spc="11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РАБОТАТЬ </a:t>
            </a:r>
            <a:r>
              <a:rPr dirty="0" sz="1250" spc="60" b="1">
                <a:latin typeface="Arial"/>
                <a:cs typeface="Arial"/>
              </a:rPr>
              <a:t>ИМЕННО</a:t>
            </a:r>
            <a:r>
              <a:rPr dirty="0" sz="1250" spc="-10" b="1">
                <a:latin typeface="Arial"/>
                <a:cs typeface="Arial"/>
              </a:rPr>
              <a:t> </a:t>
            </a:r>
            <a:r>
              <a:rPr dirty="0" sz="1250" spc="-100" b="1">
                <a:latin typeface="Arial"/>
                <a:cs typeface="Arial"/>
              </a:rPr>
              <a:t>С</a:t>
            </a:r>
            <a:r>
              <a:rPr dirty="0" sz="1250" spc="-10" b="1">
                <a:latin typeface="Arial"/>
                <a:cs typeface="Arial"/>
              </a:rPr>
              <a:t> </a:t>
            </a:r>
            <a:r>
              <a:rPr dirty="0" sz="1250" spc="65" b="1">
                <a:latin typeface="Arial"/>
                <a:cs typeface="Arial"/>
              </a:rPr>
              <a:t>НАМИ</a:t>
            </a:r>
            <a:endParaRPr sz="1250">
              <a:latin typeface="Arial"/>
              <a:cs typeface="Arial"/>
            </a:endParaRPr>
          </a:p>
          <a:p>
            <a:pPr marL="71755" marR="422909">
              <a:lnSpc>
                <a:spcPct val="114900"/>
              </a:lnSpc>
              <a:spcBef>
                <a:spcPts val="905"/>
              </a:spcBef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Широкий</a:t>
            </a:r>
            <a:r>
              <a:rPr dirty="0" sz="105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ассортимент</a:t>
            </a:r>
            <a:r>
              <a:rPr dirty="0" sz="105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нашей продукции</a:t>
            </a:r>
            <a:endParaRPr sz="1050">
              <a:latin typeface="Arial"/>
              <a:cs typeface="Arial"/>
            </a:endParaRPr>
          </a:p>
          <a:p>
            <a:pPr marL="71755" marR="447040">
              <a:lnSpc>
                <a:spcPct val="114900"/>
              </a:lnSpc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Экологическая</a:t>
            </a:r>
            <a:r>
              <a:rPr dirty="0" sz="1050" spc="-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безопасность </a:t>
            </a: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Высокий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показатель огнестойкости</a:t>
            </a:r>
            <a:endParaRPr sz="1050">
              <a:latin typeface="Arial"/>
              <a:cs typeface="Arial"/>
            </a:endParaRPr>
          </a:p>
          <a:p>
            <a:pPr marL="71755" marR="808990">
              <a:lnSpc>
                <a:spcPct val="114900"/>
              </a:lnSpc>
            </a:pPr>
            <a:r>
              <a:rPr dirty="0" sz="1050">
                <a:solidFill>
                  <a:srgbClr val="0D0D0D"/>
                </a:solidFill>
                <a:latin typeface="Arial"/>
                <a:cs typeface="Arial"/>
              </a:rPr>
              <a:t>Высокая</a:t>
            </a:r>
            <a:r>
              <a:rPr dirty="0" sz="105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D0D0D"/>
                </a:solidFill>
                <a:latin typeface="Arial"/>
                <a:cs typeface="Arial"/>
              </a:rPr>
              <a:t>механическая прочность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627905" y="475778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88"/>
                </a:moveTo>
                <a:lnTo>
                  <a:pt x="16916" y="38988"/>
                </a:lnTo>
                <a:lnTo>
                  <a:pt x="14439" y="38493"/>
                </a:lnTo>
                <a:lnTo>
                  <a:pt x="9677" y="36512"/>
                </a:lnTo>
                <a:lnTo>
                  <a:pt x="7543" y="35077"/>
                </a:lnTo>
                <a:lnTo>
                  <a:pt x="5714" y="33235"/>
                </a:lnTo>
                <a:lnTo>
                  <a:pt x="3873" y="31445"/>
                </a:lnTo>
                <a:lnTo>
                  <a:pt x="2489" y="29324"/>
                </a:lnTo>
                <a:lnTo>
                  <a:pt x="495" y="24549"/>
                </a:lnTo>
                <a:lnTo>
                  <a:pt x="0" y="22072"/>
                </a:lnTo>
                <a:lnTo>
                  <a:pt x="0" y="16916"/>
                </a:lnTo>
                <a:lnTo>
                  <a:pt x="16916" y="0"/>
                </a:lnTo>
                <a:lnTo>
                  <a:pt x="22085" y="0"/>
                </a:lnTo>
                <a:lnTo>
                  <a:pt x="39001" y="16916"/>
                </a:lnTo>
                <a:lnTo>
                  <a:pt x="39001" y="22072"/>
                </a:lnTo>
                <a:lnTo>
                  <a:pt x="38506" y="24549"/>
                </a:lnTo>
                <a:lnTo>
                  <a:pt x="36512" y="29324"/>
                </a:lnTo>
                <a:lnTo>
                  <a:pt x="35128" y="31445"/>
                </a:lnTo>
                <a:lnTo>
                  <a:pt x="33286" y="33235"/>
                </a:lnTo>
                <a:lnTo>
                  <a:pt x="31457" y="35077"/>
                </a:lnTo>
                <a:lnTo>
                  <a:pt x="29375" y="3651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627905" y="494154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88"/>
                </a:moveTo>
                <a:lnTo>
                  <a:pt x="16916" y="38988"/>
                </a:lnTo>
                <a:lnTo>
                  <a:pt x="14439" y="38493"/>
                </a:lnTo>
                <a:lnTo>
                  <a:pt x="0" y="22123"/>
                </a:lnTo>
                <a:lnTo>
                  <a:pt x="0" y="16916"/>
                </a:lnTo>
                <a:lnTo>
                  <a:pt x="495" y="14427"/>
                </a:lnTo>
                <a:lnTo>
                  <a:pt x="2489" y="9664"/>
                </a:lnTo>
                <a:lnTo>
                  <a:pt x="3873" y="7531"/>
                </a:lnTo>
                <a:lnTo>
                  <a:pt x="5714" y="5753"/>
                </a:lnTo>
                <a:lnTo>
                  <a:pt x="7543" y="3911"/>
                </a:lnTo>
                <a:lnTo>
                  <a:pt x="9677" y="2476"/>
                </a:lnTo>
                <a:lnTo>
                  <a:pt x="14439" y="495"/>
                </a:lnTo>
                <a:lnTo>
                  <a:pt x="16916" y="0"/>
                </a:lnTo>
                <a:lnTo>
                  <a:pt x="22085" y="0"/>
                </a:lnTo>
                <a:lnTo>
                  <a:pt x="24561" y="495"/>
                </a:lnTo>
                <a:lnTo>
                  <a:pt x="29375" y="2476"/>
                </a:lnTo>
                <a:lnTo>
                  <a:pt x="31457" y="3911"/>
                </a:lnTo>
                <a:lnTo>
                  <a:pt x="33286" y="5753"/>
                </a:lnTo>
                <a:lnTo>
                  <a:pt x="35128" y="7531"/>
                </a:lnTo>
                <a:lnTo>
                  <a:pt x="36512" y="9664"/>
                </a:lnTo>
                <a:lnTo>
                  <a:pt x="38506" y="14427"/>
                </a:lnTo>
                <a:lnTo>
                  <a:pt x="39001" y="16916"/>
                </a:lnTo>
                <a:lnTo>
                  <a:pt x="39001" y="22123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627905" y="530914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085" y="38988"/>
                </a:moveTo>
                <a:lnTo>
                  <a:pt x="16916" y="38988"/>
                </a:lnTo>
                <a:lnTo>
                  <a:pt x="14439" y="38493"/>
                </a:lnTo>
                <a:lnTo>
                  <a:pt x="1498" y="26936"/>
                </a:lnTo>
                <a:lnTo>
                  <a:pt x="495" y="24561"/>
                </a:lnTo>
                <a:lnTo>
                  <a:pt x="0" y="22072"/>
                </a:lnTo>
                <a:lnTo>
                  <a:pt x="0" y="16916"/>
                </a:lnTo>
                <a:lnTo>
                  <a:pt x="16916" y="0"/>
                </a:lnTo>
                <a:lnTo>
                  <a:pt x="22085" y="0"/>
                </a:lnTo>
                <a:lnTo>
                  <a:pt x="39001" y="16916"/>
                </a:lnTo>
                <a:lnTo>
                  <a:pt x="39001" y="22072"/>
                </a:lnTo>
                <a:lnTo>
                  <a:pt x="38506" y="24561"/>
                </a:lnTo>
                <a:lnTo>
                  <a:pt x="37503" y="26936"/>
                </a:lnTo>
                <a:lnTo>
                  <a:pt x="36512" y="29362"/>
                </a:lnTo>
                <a:lnTo>
                  <a:pt x="35128" y="31457"/>
                </a:lnTo>
                <a:lnTo>
                  <a:pt x="31457" y="35128"/>
                </a:lnTo>
                <a:lnTo>
                  <a:pt x="29375" y="36512"/>
                </a:lnTo>
                <a:lnTo>
                  <a:pt x="24561" y="38493"/>
                </a:lnTo>
                <a:lnTo>
                  <a:pt x="22085" y="3898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224928" y="3721571"/>
            <a:ext cx="190055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b="1">
                <a:latin typeface="Arial"/>
                <a:cs typeface="Arial"/>
              </a:rPr>
              <a:t>О</a:t>
            </a:r>
            <a:r>
              <a:rPr dirty="0" sz="1250" spc="11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НАШЕЙ</a:t>
            </a:r>
            <a:r>
              <a:rPr dirty="0" sz="1250" spc="120" b="1">
                <a:latin typeface="Arial"/>
                <a:cs typeface="Arial"/>
              </a:rPr>
              <a:t> </a:t>
            </a:r>
            <a:r>
              <a:rPr dirty="0" sz="1250" spc="75" b="1">
                <a:latin typeface="Arial"/>
                <a:cs typeface="Arial"/>
              </a:rPr>
              <a:t>КОМПАНИИ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43044" y="3724171"/>
            <a:ext cx="143065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spc="85" b="1">
                <a:latin typeface="Arial"/>
                <a:cs typeface="Arial"/>
              </a:rPr>
              <a:t>НАШИ</a:t>
            </a:r>
            <a:r>
              <a:rPr dirty="0" sz="1250" spc="-15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УСЛОВИЯ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37071" y="1125004"/>
            <a:ext cx="8660765" cy="47180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>
                <a:solidFill>
                  <a:srgbClr val="000000"/>
                </a:solidFill>
              </a:rPr>
              <a:t>Архитекторам,</a:t>
            </a:r>
            <a:r>
              <a:rPr dirty="0" sz="2900" spc="210">
                <a:solidFill>
                  <a:srgbClr val="000000"/>
                </a:solidFill>
              </a:rPr>
              <a:t> </a:t>
            </a:r>
            <a:r>
              <a:rPr dirty="0" sz="2900">
                <a:solidFill>
                  <a:srgbClr val="000000"/>
                </a:solidFill>
              </a:rPr>
              <a:t>проектировщикам,</a:t>
            </a:r>
            <a:r>
              <a:rPr dirty="0" sz="2900" spc="210">
                <a:solidFill>
                  <a:srgbClr val="000000"/>
                </a:solidFill>
              </a:rPr>
              <a:t> </a:t>
            </a:r>
            <a:r>
              <a:rPr dirty="0" sz="2900" spc="-10">
                <a:solidFill>
                  <a:srgbClr val="000000"/>
                </a:solidFill>
              </a:rPr>
              <a:t>дизайнерам</a:t>
            </a:r>
            <a:endParaRPr sz="2900"/>
          </a:p>
        </p:txBody>
      </p:sp>
      <p:sp>
        <p:nvSpPr>
          <p:cNvPr id="21" name="object 21" descr=""/>
          <p:cNvSpPr txBox="1"/>
          <p:nvPr/>
        </p:nvSpPr>
        <p:spPr>
          <a:xfrm>
            <a:off x="1137071" y="6012947"/>
            <a:ext cx="8648065" cy="393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 sz="1050" b="1">
                <a:latin typeface="Arial"/>
                <a:cs typeface="Arial"/>
              </a:rPr>
              <a:t>Качество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продукции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и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предлагаемые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дополнительные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услуги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позволяют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строительной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компании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APXПРОЕКТ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считаться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одним </a:t>
            </a:r>
            <a:r>
              <a:rPr dirty="0" sz="1050" b="1">
                <a:latin typeface="Arial"/>
                <a:cs typeface="Arial"/>
              </a:rPr>
              <a:t>из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ведущих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отечественных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производителей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в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области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производства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и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поставки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стеновых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и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потолочных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панелей.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237602" y="3306762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173"/>
                </a:moveTo>
                <a:lnTo>
                  <a:pt x="100964" y="287649"/>
                </a:lnTo>
                <a:lnTo>
                  <a:pt x="60435" y="266697"/>
                </a:lnTo>
                <a:lnTo>
                  <a:pt x="28479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9" y="60424"/>
                </a:lnTo>
                <a:lnTo>
                  <a:pt x="60435" y="28476"/>
                </a:lnTo>
                <a:lnTo>
                  <a:pt x="100964" y="7524"/>
                </a:lnTo>
                <a:lnTo>
                  <a:pt x="147637" y="0"/>
                </a:lnTo>
                <a:lnTo>
                  <a:pt x="194285" y="7524"/>
                </a:lnTo>
                <a:lnTo>
                  <a:pt x="234799" y="28476"/>
                </a:lnTo>
                <a:lnTo>
                  <a:pt x="266748" y="60424"/>
                </a:lnTo>
                <a:lnTo>
                  <a:pt x="287700" y="100938"/>
                </a:lnTo>
                <a:lnTo>
                  <a:pt x="295224" y="147586"/>
                </a:lnTo>
                <a:lnTo>
                  <a:pt x="287700" y="194235"/>
                </a:lnTo>
                <a:lnTo>
                  <a:pt x="266748" y="234748"/>
                </a:lnTo>
                <a:lnTo>
                  <a:pt x="234799" y="266697"/>
                </a:lnTo>
                <a:lnTo>
                  <a:pt x="194285" y="287649"/>
                </a:lnTo>
                <a:lnTo>
                  <a:pt x="147637" y="295173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684560" y="3336581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35" y="7524"/>
                </a:lnTo>
                <a:lnTo>
                  <a:pt x="234748" y="28476"/>
                </a:lnTo>
                <a:lnTo>
                  <a:pt x="266697" y="60424"/>
                </a:lnTo>
                <a:lnTo>
                  <a:pt x="287649" y="100938"/>
                </a:lnTo>
                <a:lnTo>
                  <a:pt x="295173" y="147586"/>
                </a:lnTo>
                <a:lnTo>
                  <a:pt x="287649" y="194235"/>
                </a:lnTo>
                <a:lnTo>
                  <a:pt x="266697" y="234748"/>
                </a:lnTo>
                <a:lnTo>
                  <a:pt x="234748" y="266697"/>
                </a:lnTo>
                <a:lnTo>
                  <a:pt x="194235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092871" y="3336581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43" y="287649"/>
                </a:lnTo>
                <a:lnTo>
                  <a:pt x="60429" y="266697"/>
                </a:lnTo>
                <a:lnTo>
                  <a:pt x="28479" y="234748"/>
                </a:lnTo>
                <a:lnTo>
                  <a:pt x="7525" y="194235"/>
                </a:lnTo>
                <a:lnTo>
                  <a:pt x="0" y="147586"/>
                </a:lnTo>
                <a:lnTo>
                  <a:pt x="7525" y="100938"/>
                </a:lnTo>
                <a:lnTo>
                  <a:pt x="28479" y="60424"/>
                </a:lnTo>
                <a:lnTo>
                  <a:pt x="60429" y="28476"/>
                </a:lnTo>
                <a:lnTo>
                  <a:pt x="100943" y="7524"/>
                </a:lnTo>
                <a:lnTo>
                  <a:pt x="147586" y="0"/>
                </a:lnTo>
                <a:lnTo>
                  <a:pt x="194236" y="7524"/>
                </a:lnTo>
                <a:lnTo>
                  <a:pt x="234753" y="28476"/>
                </a:lnTo>
                <a:lnTo>
                  <a:pt x="266705" y="60424"/>
                </a:lnTo>
                <a:lnTo>
                  <a:pt x="287660" y="100938"/>
                </a:lnTo>
                <a:lnTo>
                  <a:pt x="295186" y="147586"/>
                </a:lnTo>
                <a:lnTo>
                  <a:pt x="287660" y="194235"/>
                </a:lnTo>
                <a:lnTo>
                  <a:pt x="266705" y="234748"/>
                </a:lnTo>
                <a:lnTo>
                  <a:pt x="234753" y="266697"/>
                </a:lnTo>
                <a:lnTo>
                  <a:pt x="194236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330034" y="3329823"/>
            <a:ext cx="11176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76973" y="3359636"/>
            <a:ext cx="11176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85284" y="3359636"/>
            <a:ext cx="11176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7128" y="3309941"/>
            <a:ext cx="4168877" cy="21279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4300" y="1779485"/>
            <a:ext cx="3057956" cy="5894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83832" y="2442840"/>
            <a:ext cx="3070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0049AC"/>
                </a:solidFill>
                <a:latin typeface="Courier New"/>
                <a:cs typeface="Courier New"/>
              </a:rPr>
              <a:t>Декоративные</a:t>
            </a:r>
            <a:r>
              <a:rPr dirty="0" sz="1400" spc="-200" b="1" i="1">
                <a:solidFill>
                  <a:srgbClr val="0049AC"/>
                </a:solidFill>
                <a:latin typeface="Courier New"/>
                <a:cs typeface="Courier New"/>
              </a:rPr>
              <a:t> </a:t>
            </a:r>
            <a:r>
              <a:rPr dirty="0" sz="1400" b="1" i="1">
                <a:solidFill>
                  <a:srgbClr val="0049AC"/>
                </a:solidFill>
                <a:latin typeface="Courier New"/>
                <a:cs typeface="Courier New"/>
              </a:rPr>
              <a:t>стеновые</a:t>
            </a:r>
            <a:r>
              <a:rPr dirty="0" sz="1400" spc="450" b="1" i="1">
                <a:solidFill>
                  <a:srgbClr val="0049AC"/>
                </a:solidFill>
                <a:latin typeface="Courier New"/>
                <a:cs typeface="Courier New"/>
              </a:rPr>
              <a:t> </a:t>
            </a:r>
            <a:r>
              <a:rPr dirty="0" sz="1400" spc="-10" b="1" i="1">
                <a:solidFill>
                  <a:srgbClr val="0049AC"/>
                </a:solidFill>
                <a:latin typeface="Courier New"/>
                <a:cs typeface="Courier New"/>
              </a:rPr>
              <a:t>панели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58014" y="1809340"/>
            <a:ext cx="2406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 b="1" i="1">
                <a:solidFill>
                  <a:srgbClr val="0049AC"/>
                </a:solidFill>
                <a:latin typeface="Palatino Linotype"/>
                <a:cs typeface="Palatino Linotype"/>
              </a:rPr>
              <a:t>TM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7986" y="1632165"/>
            <a:ext cx="1905000" cy="93726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215"/>
              </a:spcBef>
            </a:pPr>
            <a:r>
              <a:rPr dirty="0" sz="3000" spc="-20"/>
              <a:t>Наши </a:t>
            </a:r>
            <a:r>
              <a:rPr dirty="0" sz="3000" spc="-10"/>
              <a:t>контакты:</a:t>
            </a:r>
            <a:endParaRPr sz="3000"/>
          </a:p>
        </p:txBody>
      </p:sp>
      <p:sp>
        <p:nvSpPr>
          <p:cNvPr id="7" name="object 7" descr=""/>
          <p:cNvSpPr txBox="1"/>
          <p:nvPr/>
        </p:nvSpPr>
        <p:spPr>
          <a:xfrm>
            <a:off x="941118" y="2823268"/>
            <a:ext cx="3294379" cy="3068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dirty="0" sz="1500" b="1">
                <a:solidFill>
                  <a:srgbClr val="0049AC"/>
                </a:solidFill>
                <a:latin typeface="Arial"/>
                <a:cs typeface="Arial"/>
              </a:rPr>
              <a:t>WINAL</a:t>
            </a:r>
            <a:r>
              <a:rPr dirty="0" sz="1500" spc="-1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49AC"/>
                </a:solidFill>
                <a:latin typeface="Arial"/>
                <a:cs typeface="Arial"/>
              </a:rPr>
              <a:t>МОСКВА.</a:t>
            </a:r>
            <a:r>
              <a:rPr dirty="0" sz="1500" spc="-1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0049AC"/>
                </a:solidFill>
                <a:latin typeface="Arial"/>
                <a:cs typeface="Arial"/>
              </a:rPr>
              <a:t>ПРОИЗВОДСТВО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67310" marR="392430">
              <a:lnSpc>
                <a:spcPct val="117200"/>
              </a:lnSpc>
              <a:spcBef>
                <a:spcPts val="1520"/>
              </a:spcBef>
            </a:pPr>
            <a:r>
              <a:rPr dirty="0" sz="1450">
                <a:latin typeface="Arial"/>
                <a:cs typeface="Arial"/>
              </a:rPr>
              <a:t>Москва,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Троицк,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Институтская,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 spc="-50">
                <a:latin typeface="Arial"/>
                <a:cs typeface="Arial"/>
              </a:rPr>
              <a:t>1 </a:t>
            </a:r>
            <a:r>
              <a:rPr dirty="0" sz="1450" spc="-10">
                <a:latin typeface="Arial"/>
                <a:cs typeface="Arial"/>
                <a:hlinkClick r:id="rId4"/>
              </a:rPr>
              <a:t>info@winal.ru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0049AC"/>
                </a:solidFill>
                <a:latin typeface="Arial"/>
                <a:cs typeface="Arial"/>
              </a:rPr>
              <a:t>WINAL</a:t>
            </a:r>
            <a:r>
              <a:rPr dirty="0" sz="1500" spc="-2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49AC"/>
                </a:solidFill>
                <a:latin typeface="Arial"/>
                <a:cs typeface="Arial"/>
              </a:rPr>
              <a:t>МОСКВА.</a:t>
            </a:r>
            <a:r>
              <a:rPr dirty="0" sz="1500" spc="-1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49AC"/>
                </a:solidFill>
                <a:latin typeface="Arial"/>
                <a:cs typeface="Arial"/>
              </a:rPr>
              <a:t>ОФИС</a:t>
            </a:r>
            <a:r>
              <a:rPr dirty="0" sz="1500" spc="-1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0049AC"/>
                </a:solidFill>
                <a:latin typeface="Arial"/>
                <a:cs typeface="Arial"/>
              </a:rPr>
              <a:t>ПРОДАЖ</a:t>
            </a:r>
            <a:endParaRPr sz="1500">
              <a:latin typeface="Arial"/>
              <a:cs typeface="Arial"/>
            </a:endParaRPr>
          </a:p>
          <a:p>
            <a:pPr marL="67310" marR="939800">
              <a:lnSpc>
                <a:spcPct val="117200"/>
              </a:lnSpc>
              <a:spcBef>
                <a:spcPts val="1340"/>
              </a:spcBef>
            </a:pPr>
            <a:r>
              <a:rPr dirty="0" sz="1450">
                <a:latin typeface="Arial"/>
                <a:cs typeface="Arial"/>
              </a:rPr>
              <a:t>Москва,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Троицк,</a:t>
            </a:r>
            <a:r>
              <a:rPr dirty="0" sz="1450" spc="4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Троицкий </a:t>
            </a:r>
            <a:r>
              <a:rPr dirty="0" sz="1450">
                <a:latin typeface="Arial"/>
                <a:cs typeface="Arial"/>
              </a:rPr>
              <a:t>бульвар,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50"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</a:pPr>
            <a:r>
              <a:rPr dirty="0" sz="1500" b="1">
                <a:latin typeface="Arial"/>
                <a:cs typeface="Arial"/>
              </a:rPr>
              <a:t>8</a:t>
            </a:r>
            <a:r>
              <a:rPr dirty="0" sz="1500" spc="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495</a:t>
            </a:r>
            <a:r>
              <a:rPr dirty="0" sz="1500" spc="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149</a:t>
            </a:r>
            <a:r>
              <a:rPr dirty="0" sz="1500" spc="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87</a:t>
            </a:r>
            <a:r>
              <a:rPr dirty="0" sz="1500" spc="4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350"/>
              </a:spcBef>
            </a:pPr>
            <a:r>
              <a:rPr dirty="0" sz="1500" b="1">
                <a:latin typeface="Arial"/>
                <a:cs typeface="Arial"/>
              </a:rPr>
              <a:t>8</a:t>
            </a:r>
            <a:r>
              <a:rPr dirty="0" sz="1500" spc="8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(499)</a:t>
            </a:r>
            <a:r>
              <a:rPr dirty="0" sz="1500" spc="8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288-26-</a:t>
            </a:r>
            <a:r>
              <a:rPr dirty="0" sz="1500" spc="-25" b="1">
                <a:latin typeface="Arial"/>
                <a:cs typeface="Arial"/>
              </a:rPr>
              <a:t>73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38920" y="6473511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895" y="2888014"/>
            <a:ext cx="2612085" cy="173478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635" y="2888014"/>
            <a:ext cx="2612085" cy="170938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952856" y="2888005"/>
            <a:ext cx="2723515" cy="1715770"/>
            <a:chOff x="6952856" y="2888005"/>
            <a:chExt cx="2723515" cy="171577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2856" y="2888005"/>
              <a:ext cx="2723451" cy="17153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8406" y="3344985"/>
              <a:ext cx="801979" cy="6237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9545" y="1349563"/>
            <a:ext cx="3743325" cy="4711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00"/>
              <a:t>Наше</a:t>
            </a:r>
            <a:r>
              <a:rPr dirty="0" sz="2900" spc="-15"/>
              <a:t> </a:t>
            </a:r>
            <a:r>
              <a:rPr dirty="0" sz="2900" spc="-10"/>
              <a:t>производство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1063545" y="2194830"/>
            <a:ext cx="2586990" cy="49339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350" spc="-10" b="1">
                <a:latin typeface="Arial"/>
                <a:cs typeface="Arial"/>
              </a:rPr>
              <a:t>Производство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стеновых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350" b="1">
                <a:latin typeface="Arial"/>
                <a:cs typeface="Arial"/>
              </a:rPr>
              <a:t>и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потолочных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панелей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WINAL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27171" y="2190000"/>
            <a:ext cx="2263775" cy="51562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Arial"/>
                <a:cs typeface="Arial"/>
              </a:rPr>
              <a:t>Цех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порошковой</a:t>
            </a:r>
            <a:r>
              <a:rPr dirty="0" sz="1400" spc="-10" b="1">
                <a:latin typeface="Arial"/>
                <a:cs typeface="Arial"/>
              </a:rPr>
              <a:t> окраски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400" spc="-10" b="1">
                <a:latin typeface="Arial"/>
                <a:cs typeface="Arial"/>
              </a:rPr>
              <a:t>WINAL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40144" y="2251313"/>
            <a:ext cx="1506855" cy="2305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 b="1">
                <a:latin typeface="Arial"/>
                <a:cs typeface="Arial"/>
              </a:rPr>
              <a:t>Быстрый</a:t>
            </a:r>
            <a:r>
              <a:rPr dirty="0" sz="1350" spc="-3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монтаж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9717" y="4794598"/>
            <a:ext cx="2585085" cy="158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производстве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стеновых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панелей </a:t>
            </a:r>
            <a:r>
              <a:rPr dirty="0" sz="1100">
                <a:latin typeface="Arial"/>
                <a:cs typeface="Arial"/>
              </a:rPr>
              <a:t>WINAL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установлена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агрегатно- </a:t>
            </a:r>
            <a:r>
              <a:rPr dirty="0" sz="1100">
                <a:latin typeface="Arial"/>
                <a:cs typeface="Arial"/>
              </a:rPr>
              <a:t>модульная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линия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для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окраски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плитных </a:t>
            </a:r>
            <a:r>
              <a:rPr dirty="0" sz="1100">
                <a:latin typeface="Arial"/>
                <a:cs typeface="Arial"/>
              </a:rPr>
              <a:t>материалов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позволяет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выпускать </a:t>
            </a:r>
            <a:r>
              <a:rPr dirty="0" sz="1100">
                <a:latin typeface="Arial"/>
                <a:cs typeface="Arial"/>
              </a:rPr>
              <a:t>большие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объемы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продукции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в </a:t>
            </a:r>
            <a:r>
              <a:rPr dirty="0" sz="1100">
                <a:latin typeface="Arial"/>
                <a:cs typeface="Arial"/>
              </a:rPr>
              <a:t>наиболее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сжатые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сроки.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Запас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всех </a:t>
            </a:r>
            <a:r>
              <a:rPr dirty="0" sz="1100">
                <a:latin typeface="Arial"/>
                <a:cs typeface="Arial"/>
              </a:rPr>
              <a:t>материалов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всегда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имеется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складе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25568" y="4808666"/>
            <a:ext cx="2440305" cy="805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Осуществляем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окраску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профиля, </a:t>
            </a:r>
            <a:r>
              <a:rPr dirty="0" sz="1100">
                <a:latin typeface="Arial"/>
                <a:cs typeface="Arial"/>
              </a:rPr>
              <a:t>перфорированного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листа,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листового </a:t>
            </a:r>
            <a:r>
              <a:rPr dirty="0" sz="1100">
                <a:latin typeface="Arial"/>
                <a:cs typeface="Arial"/>
              </a:rPr>
              <a:t>проката,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металла,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труб,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ограждений, </a:t>
            </a:r>
            <a:r>
              <a:rPr dirty="0" sz="1100">
                <a:latin typeface="Arial"/>
                <a:cs typeface="Arial"/>
              </a:rPr>
              <a:t>дверей,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сварных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конструкций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40144" y="4814060"/>
            <a:ext cx="2684780" cy="1390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240">
              <a:lnSpc>
                <a:spcPct val="1163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Монтаж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стеновых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потолочных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не </a:t>
            </a:r>
            <a:r>
              <a:rPr dirty="0" sz="1100">
                <a:latin typeface="Arial"/>
                <a:cs typeface="Arial"/>
              </a:rPr>
              <a:t>требует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шпаклевки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или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иной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подготовки </a:t>
            </a:r>
            <a:r>
              <a:rPr dirty="0" sz="1100">
                <a:latin typeface="Arial"/>
                <a:cs typeface="Arial"/>
              </a:rPr>
              <a:t>стен.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Высокая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влагоустойчивость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</a:pP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износоустойчивость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интерьерных </a:t>
            </a:r>
            <a:r>
              <a:rPr dirty="0" sz="1100">
                <a:latin typeface="Arial"/>
                <a:cs typeface="Arial"/>
              </a:rPr>
              <a:t>панелей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обеспечивает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длительный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срок </a:t>
            </a:r>
            <a:r>
              <a:rPr dirty="0" sz="1100">
                <a:latin typeface="Arial"/>
                <a:cs typeface="Arial"/>
              </a:rPr>
              <a:t>службы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без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потери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декоративных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функциональных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свойств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936" y="1502113"/>
            <a:ext cx="8090534" cy="4711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00">
                <a:solidFill>
                  <a:srgbClr val="000000"/>
                </a:solidFill>
              </a:rPr>
              <a:t>Преимущества</a:t>
            </a:r>
            <a:r>
              <a:rPr dirty="0" sz="2900" spc="-30">
                <a:solidFill>
                  <a:srgbClr val="000000"/>
                </a:solidFill>
              </a:rPr>
              <a:t> </a:t>
            </a:r>
            <a:r>
              <a:rPr dirty="0" sz="2900">
                <a:solidFill>
                  <a:srgbClr val="000000"/>
                </a:solidFill>
              </a:rPr>
              <a:t>применения</a:t>
            </a:r>
            <a:r>
              <a:rPr dirty="0" sz="2900" spc="-20">
                <a:solidFill>
                  <a:srgbClr val="000000"/>
                </a:solidFill>
              </a:rPr>
              <a:t> </a:t>
            </a:r>
            <a:r>
              <a:rPr dirty="0" sz="2900">
                <a:solidFill>
                  <a:srgbClr val="000000"/>
                </a:solidFill>
              </a:rPr>
              <a:t>панелей</a:t>
            </a:r>
            <a:r>
              <a:rPr dirty="0" sz="2900" spc="-15">
                <a:solidFill>
                  <a:srgbClr val="000000"/>
                </a:solidFill>
              </a:rPr>
              <a:t> </a:t>
            </a:r>
            <a:r>
              <a:rPr dirty="0" sz="2900" spc="-10">
                <a:solidFill>
                  <a:srgbClr val="000000"/>
                </a:solidFill>
              </a:rPr>
              <a:t>WINAL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1596814" y="2749516"/>
            <a:ext cx="3254375" cy="40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735">
              <a:lnSpc>
                <a:spcPct val="112999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СОКРАЩЕНИЕ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СРОКОВ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ОТДЕЛОЧНЫХ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РАБОТ </a:t>
            </a:r>
            <a:r>
              <a:rPr dirty="0" sz="1100" b="1">
                <a:latin typeface="Arial"/>
                <a:cs typeface="Arial"/>
              </a:rPr>
              <a:t>В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3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5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РАЗ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45475" y="3581494"/>
            <a:ext cx="25634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СОКРАЩЕНИЕ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ОБЩЕЙ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СТОИМОСТИ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45475" y="4363941"/>
            <a:ext cx="26758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ГОТОВЫЙ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ДЛЯ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МОНТАЖА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МАТЕРИАЛ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67604" y="3564604"/>
            <a:ext cx="36353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ВОЗМОЖНОСТЬ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ДОСТУПА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К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ИНЖЕНЕРНЫМ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СЕТЯМ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45475" y="5124622"/>
            <a:ext cx="19380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ЛЁГКАЯ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ЗАМЕНА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ПАНЕЛЕЙ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67604" y="4403251"/>
            <a:ext cx="334517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МОНТАЖ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В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НЕОТАПЛИВАЕМЫХ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ПОМЕЩЕНИЯХ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67604" y="5146422"/>
            <a:ext cx="3430904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ВОЗВЕДЕНИЕ</a:t>
            </a:r>
            <a:r>
              <a:rPr dirty="0" sz="1100" spc="19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МЕЖКОМНАТНЫХ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ПЕРЕГОРОДОК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67604" y="2749516"/>
            <a:ext cx="3276600" cy="40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НА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ЛИЦЕВОЙ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ПОВЕРХНОСТИ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СТЕН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ПРИ </a:t>
            </a:r>
            <a:r>
              <a:rPr dirty="0" sz="1100" b="1">
                <a:latin typeface="Arial"/>
                <a:cs typeface="Arial"/>
              </a:rPr>
              <a:t>УСАДКЕ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ЗДАНИЙ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НЕ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ОБРАЗУЮТСЯ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ТРЕЩИНЫ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732" y="2773565"/>
            <a:ext cx="245021" cy="24502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4732" y="4361357"/>
            <a:ext cx="245021" cy="24502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4732" y="3566274"/>
            <a:ext cx="245021" cy="24505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9237" y="3558882"/>
            <a:ext cx="245021" cy="24505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9237" y="2792857"/>
            <a:ext cx="245021" cy="24507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4732" y="5104561"/>
            <a:ext cx="245021" cy="24502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82514" y="4402429"/>
            <a:ext cx="245071" cy="24507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82514" y="5104561"/>
            <a:ext cx="245071" cy="245021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7222449" y="6464605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217409" y="6437858"/>
            <a:ext cx="8861425" cy="5715"/>
          </a:xfrm>
          <a:custGeom>
            <a:avLst/>
            <a:gdLst/>
            <a:ahLst/>
            <a:cxnLst/>
            <a:rect l="l" t="t" r="r" b="b"/>
            <a:pathLst>
              <a:path w="8861425" h="5714">
                <a:moveTo>
                  <a:pt x="8861031" y="5562"/>
                </a:moveTo>
                <a:lnTo>
                  <a:pt x="0" y="5562"/>
                </a:lnTo>
                <a:lnTo>
                  <a:pt x="0" y="0"/>
                </a:lnTo>
                <a:lnTo>
                  <a:pt x="8861031" y="0"/>
                </a:lnTo>
                <a:lnTo>
                  <a:pt x="8861031" y="5562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31213" y="2446832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31213" y="4905870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331213" y="2938360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31213" y="5397398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31213" y="3921417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86"/>
                </a:moveTo>
                <a:lnTo>
                  <a:pt x="100938" y="287660"/>
                </a:lnTo>
                <a:lnTo>
                  <a:pt x="60424" y="266706"/>
                </a:lnTo>
                <a:lnTo>
                  <a:pt x="28476" y="234756"/>
                </a:lnTo>
                <a:lnTo>
                  <a:pt x="7524" y="194242"/>
                </a:lnTo>
                <a:lnTo>
                  <a:pt x="0" y="147599"/>
                </a:lnTo>
                <a:lnTo>
                  <a:pt x="7524" y="100949"/>
                </a:lnTo>
                <a:lnTo>
                  <a:pt x="28476" y="60432"/>
                </a:lnTo>
                <a:lnTo>
                  <a:pt x="60424" y="28480"/>
                </a:lnTo>
                <a:lnTo>
                  <a:pt x="100938" y="7525"/>
                </a:lnTo>
                <a:lnTo>
                  <a:pt x="147586" y="0"/>
                </a:lnTo>
                <a:lnTo>
                  <a:pt x="194254" y="7525"/>
                </a:lnTo>
                <a:lnTo>
                  <a:pt x="234770" y="28480"/>
                </a:lnTo>
                <a:lnTo>
                  <a:pt x="266711" y="60432"/>
                </a:lnTo>
                <a:lnTo>
                  <a:pt x="287654" y="100949"/>
                </a:lnTo>
                <a:lnTo>
                  <a:pt x="295173" y="147599"/>
                </a:lnTo>
                <a:lnTo>
                  <a:pt x="287654" y="194242"/>
                </a:lnTo>
                <a:lnTo>
                  <a:pt x="266711" y="234756"/>
                </a:lnTo>
                <a:lnTo>
                  <a:pt x="234770" y="266706"/>
                </a:lnTo>
                <a:lnTo>
                  <a:pt x="194254" y="287660"/>
                </a:lnTo>
                <a:lnTo>
                  <a:pt x="147586" y="295186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31213" y="3429889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31213" y="5859957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224"/>
                </a:moveTo>
                <a:lnTo>
                  <a:pt x="100938" y="287700"/>
                </a:lnTo>
                <a:lnTo>
                  <a:pt x="60424" y="266748"/>
                </a:lnTo>
                <a:lnTo>
                  <a:pt x="28476" y="234799"/>
                </a:lnTo>
                <a:lnTo>
                  <a:pt x="7524" y="194285"/>
                </a:lnTo>
                <a:lnTo>
                  <a:pt x="0" y="147637"/>
                </a:lnTo>
                <a:lnTo>
                  <a:pt x="7524" y="100964"/>
                </a:lnTo>
                <a:lnTo>
                  <a:pt x="28476" y="60435"/>
                </a:lnTo>
                <a:lnTo>
                  <a:pt x="60424" y="28479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9"/>
                </a:lnTo>
                <a:lnTo>
                  <a:pt x="266711" y="60435"/>
                </a:lnTo>
                <a:lnTo>
                  <a:pt x="287654" y="100964"/>
                </a:lnTo>
                <a:lnTo>
                  <a:pt x="295173" y="147637"/>
                </a:lnTo>
                <a:lnTo>
                  <a:pt x="287654" y="194285"/>
                </a:lnTo>
                <a:lnTo>
                  <a:pt x="266711" y="234799"/>
                </a:lnTo>
                <a:lnTo>
                  <a:pt x="234770" y="266748"/>
                </a:lnTo>
                <a:lnTo>
                  <a:pt x="194254" y="287700"/>
                </a:lnTo>
                <a:lnTo>
                  <a:pt x="147586" y="295224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31213" y="4412957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586" y="295173"/>
                </a:moveTo>
                <a:lnTo>
                  <a:pt x="100938" y="287649"/>
                </a:lnTo>
                <a:lnTo>
                  <a:pt x="60424" y="266697"/>
                </a:lnTo>
                <a:lnTo>
                  <a:pt x="28476" y="234748"/>
                </a:lnTo>
                <a:lnTo>
                  <a:pt x="7524" y="194235"/>
                </a:lnTo>
                <a:lnTo>
                  <a:pt x="0" y="147586"/>
                </a:lnTo>
                <a:lnTo>
                  <a:pt x="7524" y="100938"/>
                </a:lnTo>
                <a:lnTo>
                  <a:pt x="28476" y="60424"/>
                </a:lnTo>
                <a:lnTo>
                  <a:pt x="60424" y="28476"/>
                </a:lnTo>
                <a:lnTo>
                  <a:pt x="100938" y="7524"/>
                </a:lnTo>
                <a:lnTo>
                  <a:pt x="147586" y="0"/>
                </a:lnTo>
                <a:lnTo>
                  <a:pt x="194254" y="7524"/>
                </a:lnTo>
                <a:lnTo>
                  <a:pt x="234770" y="28476"/>
                </a:lnTo>
                <a:lnTo>
                  <a:pt x="266711" y="60424"/>
                </a:lnTo>
                <a:lnTo>
                  <a:pt x="287654" y="100938"/>
                </a:lnTo>
                <a:lnTo>
                  <a:pt x="295173" y="147586"/>
                </a:lnTo>
                <a:lnTo>
                  <a:pt x="287654" y="194235"/>
                </a:lnTo>
                <a:lnTo>
                  <a:pt x="266711" y="234748"/>
                </a:lnTo>
                <a:lnTo>
                  <a:pt x="234770" y="266697"/>
                </a:lnTo>
                <a:lnTo>
                  <a:pt x="194254" y="287649"/>
                </a:lnTo>
                <a:lnTo>
                  <a:pt x="147586" y="295173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992" y="4241800"/>
            <a:ext cx="1782216" cy="188778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9789" y="4245236"/>
            <a:ext cx="2651074" cy="187616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4008" y="2413000"/>
            <a:ext cx="2289022" cy="173387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789" y="2419206"/>
            <a:ext cx="2144267" cy="173210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18535" y="1414956"/>
            <a:ext cx="830135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000000"/>
                </a:solidFill>
              </a:rPr>
              <a:t>Основные</a:t>
            </a:r>
            <a:r>
              <a:rPr dirty="0" sz="2800" spc="-3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сферы</a:t>
            </a:r>
            <a:r>
              <a:rPr dirty="0" sz="2800" spc="-2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применения</a:t>
            </a:r>
            <a:r>
              <a:rPr dirty="0" sz="2800" spc="-2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панелей</a:t>
            </a:r>
            <a:r>
              <a:rPr dirty="0" sz="2800" spc="-1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WINAL</a:t>
            </a:r>
            <a:endParaRPr sz="2800"/>
          </a:p>
        </p:txBody>
      </p:sp>
      <p:sp>
        <p:nvSpPr>
          <p:cNvPr id="15" name="object 15" descr=""/>
          <p:cNvSpPr txBox="1"/>
          <p:nvPr/>
        </p:nvSpPr>
        <p:spPr>
          <a:xfrm>
            <a:off x="1724838" y="5420170"/>
            <a:ext cx="60325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Arial"/>
                <a:cs typeface="Arial"/>
              </a:rPr>
              <a:t>Офисы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41406" y="2464939"/>
            <a:ext cx="243713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Arial"/>
                <a:cs typeface="Arial"/>
              </a:rPr>
              <a:t>Государственные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учреждения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27873" y="3419500"/>
            <a:ext cx="2417445" cy="722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5755" indent="-31369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81481"/>
              <a:buAutoNum type="arabicPlain" startAt="3"/>
              <a:tabLst>
                <a:tab pos="325755" algn="l"/>
                <a:tab pos="326390" algn="l"/>
              </a:tabLst>
            </a:pPr>
            <a:r>
              <a:rPr dirty="0" sz="1350" spc="-10">
                <a:latin typeface="Arial"/>
                <a:cs typeface="Arial"/>
              </a:rPr>
              <a:t>Рестораны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и</a:t>
            </a:r>
            <a:r>
              <a:rPr dirty="0" sz="1350" spc="-20">
                <a:latin typeface="Arial"/>
                <a:cs typeface="Arial"/>
              </a:rPr>
              <a:t> кафе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AutoNum type="arabicPlain" startAt="3"/>
            </a:pPr>
            <a:endParaRPr sz="1950">
              <a:latin typeface="Arial"/>
              <a:cs typeface="Arial"/>
            </a:endParaRPr>
          </a:p>
          <a:p>
            <a:pPr marL="309245" indent="-297180">
              <a:lnSpc>
                <a:spcPct val="100000"/>
              </a:lnSpc>
              <a:buClr>
                <a:srgbClr val="FFFFFF"/>
              </a:buClr>
              <a:buSzPct val="81481"/>
              <a:buAutoNum type="arabicPlain" startAt="3"/>
              <a:tabLst>
                <a:tab pos="309245" algn="l"/>
                <a:tab pos="309880" algn="l"/>
              </a:tabLst>
            </a:pPr>
            <a:r>
              <a:rPr dirty="0" sz="1350">
                <a:latin typeface="Arial"/>
                <a:cs typeface="Arial"/>
              </a:rPr>
              <a:t>Медицина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и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косметология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24838" y="4380484"/>
            <a:ext cx="174942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Arial"/>
                <a:cs typeface="Arial"/>
              </a:rPr>
              <a:t>Аэропорты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и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вокзалы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96933" y="5912599"/>
            <a:ext cx="323151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>
                <a:latin typeface="Arial"/>
                <a:cs typeface="Arial"/>
              </a:rPr>
              <a:t>Сетевые</a:t>
            </a:r>
            <a:r>
              <a:rPr dirty="0" sz="1250" spc="7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магазины</a:t>
            </a:r>
            <a:r>
              <a:rPr dirty="0" sz="1250" spc="7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и</a:t>
            </a:r>
            <a:r>
              <a:rPr dirty="0" sz="1250" spc="7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торговые</a:t>
            </a:r>
            <a:r>
              <a:rPr dirty="0" sz="1250" spc="7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павильоны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96933" y="4919866"/>
            <a:ext cx="252222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Arial"/>
                <a:cs typeface="Arial"/>
              </a:rPr>
              <a:t>Производственные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помещения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74253" y="2945200"/>
            <a:ext cx="239077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Arial"/>
                <a:cs typeface="Arial"/>
              </a:rPr>
              <a:t>Образоватеьлные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учрежденя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27873" y="2467697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427873" y="4926751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27873" y="2959223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427873" y="5418277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27873" y="5880846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27873" y="4433795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742693" y="3245806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100" y="2709725"/>
            <a:ext cx="1915765" cy="16207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854" y="2709725"/>
            <a:ext cx="1865757" cy="162071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6613" y="2709710"/>
            <a:ext cx="1921471" cy="162073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7800" y="2709710"/>
            <a:ext cx="1917700" cy="162073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98854" y="4612081"/>
            <a:ext cx="1866264" cy="62420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6195" rIns="0" bIns="0" rtlCol="0" vert="horz">
            <a:spAutoFit/>
          </a:bodyPr>
          <a:lstStyle/>
          <a:p>
            <a:pPr marL="521334" marR="445770" indent="-135890">
              <a:lnSpc>
                <a:spcPct val="108300"/>
              </a:lnSpc>
              <a:spcBef>
                <a:spcPts val="285"/>
              </a:spcBef>
            </a:pPr>
            <a:r>
              <a:rPr dirty="0" sz="1550" spc="50" b="1">
                <a:latin typeface="Arial"/>
                <a:cs typeface="Arial"/>
              </a:rPr>
              <a:t>стеновые </a:t>
            </a:r>
            <a:r>
              <a:rPr dirty="0" sz="1550" spc="45" b="1">
                <a:latin typeface="Arial"/>
                <a:cs typeface="Arial"/>
              </a:rPr>
              <a:t>панели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34397" y="4612081"/>
            <a:ext cx="1921510" cy="62420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6195" rIns="0" bIns="0" rtlCol="0" vert="horz">
            <a:spAutoFit/>
          </a:bodyPr>
          <a:lstStyle/>
          <a:p>
            <a:pPr marL="581660" marR="301625" indent="-275590">
              <a:lnSpc>
                <a:spcPct val="108300"/>
              </a:lnSpc>
              <a:spcBef>
                <a:spcPts val="285"/>
              </a:spcBef>
            </a:pPr>
            <a:r>
              <a:rPr dirty="0" sz="1550" spc="50" b="1">
                <a:latin typeface="Arial"/>
                <a:cs typeface="Arial"/>
              </a:rPr>
              <a:t>потолочные </a:t>
            </a:r>
            <a:r>
              <a:rPr dirty="0" sz="1550" spc="45" b="1">
                <a:latin typeface="Arial"/>
                <a:cs typeface="Arial"/>
              </a:rPr>
              <a:t>панели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66613" y="4612081"/>
            <a:ext cx="1921510" cy="62420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6195" rIns="0" bIns="0" rtlCol="0" vert="horz">
            <a:spAutoFit/>
          </a:bodyPr>
          <a:lstStyle/>
          <a:p>
            <a:pPr marL="618490" marR="495300" indent="-195580">
              <a:lnSpc>
                <a:spcPct val="108300"/>
              </a:lnSpc>
              <a:spcBef>
                <a:spcPts val="285"/>
              </a:spcBef>
            </a:pPr>
            <a:r>
              <a:rPr dirty="0" sz="1550" spc="50" b="1">
                <a:latin typeface="Arial"/>
                <a:cs typeface="Arial"/>
              </a:rPr>
              <a:t>отбойная </a:t>
            </a:r>
            <a:r>
              <a:rPr dirty="0" sz="1550" spc="45" b="1">
                <a:latin typeface="Arial"/>
                <a:cs typeface="Arial"/>
              </a:rPr>
              <a:t>доска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02067" y="4612081"/>
            <a:ext cx="1921510" cy="62420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6195" rIns="0" bIns="0" rtlCol="0" vert="horz">
            <a:spAutoFit/>
          </a:bodyPr>
          <a:lstStyle/>
          <a:p>
            <a:pPr marL="397510" marR="423545" indent="-130175">
              <a:lnSpc>
                <a:spcPct val="108300"/>
              </a:lnSpc>
              <a:spcBef>
                <a:spcPts val="285"/>
              </a:spcBef>
            </a:pPr>
            <a:r>
              <a:rPr dirty="0" sz="1550" spc="50" b="1">
                <a:latin typeface="Arial"/>
                <a:cs typeface="Arial"/>
              </a:rPr>
              <a:t>монтажный профиль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6986" y="1634244"/>
            <a:ext cx="3866515" cy="4711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00" spc="145">
                <a:solidFill>
                  <a:srgbClr val="000000"/>
                </a:solidFill>
              </a:rPr>
              <a:t>Каталог</a:t>
            </a:r>
            <a:r>
              <a:rPr dirty="0" sz="2900" spc="15">
                <a:solidFill>
                  <a:srgbClr val="000000"/>
                </a:solidFill>
              </a:rPr>
              <a:t> </a:t>
            </a:r>
            <a:r>
              <a:rPr dirty="0" sz="2900" spc="140">
                <a:solidFill>
                  <a:srgbClr val="000000"/>
                </a:solidFill>
              </a:rPr>
              <a:t>продукций</a:t>
            </a:r>
            <a:endParaRPr sz="2900"/>
          </a:p>
        </p:txBody>
      </p:sp>
      <p:sp>
        <p:nvSpPr>
          <p:cNvPr id="11" name="object 11" descr=""/>
          <p:cNvSpPr txBox="1"/>
          <p:nvPr/>
        </p:nvSpPr>
        <p:spPr>
          <a:xfrm>
            <a:off x="5277916" y="1634244"/>
            <a:ext cx="1330325" cy="471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00" spc="125" b="1">
                <a:latin typeface="Arial"/>
                <a:cs typeface="Arial"/>
              </a:rPr>
              <a:t>WINAL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99705" y="6308280"/>
            <a:ext cx="8521700" cy="5715"/>
          </a:xfrm>
          <a:custGeom>
            <a:avLst/>
            <a:gdLst/>
            <a:ahLst/>
            <a:cxnLst/>
            <a:rect l="l" t="t" r="r" b="b"/>
            <a:pathLst>
              <a:path w="8521700" h="5714">
                <a:moveTo>
                  <a:pt x="8521306" y="5562"/>
                </a:moveTo>
                <a:lnTo>
                  <a:pt x="0" y="5562"/>
                </a:lnTo>
                <a:lnTo>
                  <a:pt x="0" y="0"/>
                </a:lnTo>
                <a:lnTo>
                  <a:pt x="8521306" y="0"/>
                </a:lnTo>
                <a:lnTo>
                  <a:pt x="8521306" y="5562"/>
                </a:lnTo>
                <a:close/>
              </a:path>
            </a:pathLst>
          </a:custGeom>
          <a:solidFill>
            <a:srgbClr val="0F45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848603" y="6354764"/>
            <a:ext cx="289179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3018" y="1477848"/>
            <a:ext cx="4165600" cy="4178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84830" algn="l"/>
              </a:tabLst>
            </a:pPr>
            <a:r>
              <a:rPr dirty="0" sz="2550">
                <a:solidFill>
                  <a:srgbClr val="000000"/>
                </a:solidFill>
              </a:rPr>
              <a:t>Cтеновые</a:t>
            </a:r>
            <a:r>
              <a:rPr dirty="0" sz="2550" spc="-35">
                <a:solidFill>
                  <a:srgbClr val="000000"/>
                </a:solidFill>
              </a:rPr>
              <a:t> </a:t>
            </a:r>
            <a:r>
              <a:rPr dirty="0" sz="2550" spc="-10">
                <a:solidFill>
                  <a:srgbClr val="000000"/>
                </a:solidFill>
              </a:rPr>
              <a:t>панели</a:t>
            </a:r>
            <a:r>
              <a:rPr dirty="0" sz="2550">
                <a:solidFill>
                  <a:srgbClr val="000000"/>
                </a:solidFill>
              </a:rPr>
              <a:t>	</a:t>
            </a:r>
            <a:r>
              <a:rPr dirty="0" sz="2550" spc="-10">
                <a:solidFill>
                  <a:srgbClr val="000000"/>
                </a:solidFill>
              </a:rPr>
              <a:t>WINAL</a:t>
            </a:r>
            <a:endParaRPr sz="2550"/>
          </a:p>
        </p:txBody>
      </p:sp>
      <p:sp>
        <p:nvSpPr>
          <p:cNvPr id="3" name="object 3" descr=""/>
          <p:cNvSpPr/>
          <p:nvPr/>
        </p:nvSpPr>
        <p:spPr>
          <a:xfrm>
            <a:off x="5600649" y="419105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1546" y="55714"/>
                </a:moveTo>
                <a:lnTo>
                  <a:pt x="24155" y="55714"/>
                </a:lnTo>
                <a:lnTo>
                  <a:pt x="20637" y="54965"/>
                </a:lnTo>
                <a:lnTo>
                  <a:pt x="13792" y="52184"/>
                </a:lnTo>
                <a:lnTo>
                  <a:pt x="10769" y="50152"/>
                </a:lnTo>
                <a:lnTo>
                  <a:pt x="8191" y="47523"/>
                </a:lnTo>
                <a:lnTo>
                  <a:pt x="5562" y="44945"/>
                </a:lnTo>
                <a:lnTo>
                  <a:pt x="3568" y="41922"/>
                </a:lnTo>
                <a:lnTo>
                  <a:pt x="2133" y="38493"/>
                </a:lnTo>
                <a:lnTo>
                  <a:pt x="749" y="35077"/>
                </a:lnTo>
                <a:lnTo>
                  <a:pt x="0" y="31546"/>
                </a:lnTo>
                <a:lnTo>
                  <a:pt x="0" y="24155"/>
                </a:lnTo>
                <a:lnTo>
                  <a:pt x="17221" y="2133"/>
                </a:lnTo>
                <a:lnTo>
                  <a:pt x="20637" y="698"/>
                </a:lnTo>
                <a:lnTo>
                  <a:pt x="24155" y="0"/>
                </a:lnTo>
                <a:lnTo>
                  <a:pt x="31546" y="0"/>
                </a:lnTo>
                <a:lnTo>
                  <a:pt x="35128" y="698"/>
                </a:lnTo>
                <a:lnTo>
                  <a:pt x="38493" y="2133"/>
                </a:lnTo>
                <a:lnTo>
                  <a:pt x="41922" y="3517"/>
                </a:lnTo>
                <a:lnTo>
                  <a:pt x="53581" y="17208"/>
                </a:lnTo>
                <a:lnTo>
                  <a:pt x="55016" y="20586"/>
                </a:lnTo>
                <a:lnTo>
                  <a:pt x="55714" y="24155"/>
                </a:lnTo>
                <a:lnTo>
                  <a:pt x="55714" y="31546"/>
                </a:lnTo>
                <a:lnTo>
                  <a:pt x="55016" y="35077"/>
                </a:lnTo>
                <a:lnTo>
                  <a:pt x="53581" y="38493"/>
                </a:lnTo>
                <a:lnTo>
                  <a:pt x="52184" y="41922"/>
                </a:lnTo>
                <a:lnTo>
                  <a:pt x="50152" y="44945"/>
                </a:lnTo>
                <a:lnTo>
                  <a:pt x="44945" y="50152"/>
                </a:lnTo>
                <a:lnTo>
                  <a:pt x="41922" y="52184"/>
                </a:lnTo>
                <a:lnTo>
                  <a:pt x="35128" y="54965"/>
                </a:lnTo>
                <a:lnTo>
                  <a:pt x="31546" y="5571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579388" y="2183766"/>
            <a:ext cx="4074795" cy="89979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190"/>
              </a:spcBef>
            </a:pPr>
            <a:r>
              <a:rPr dirty="0" sz="1450">
                <a:latin typeface="Arial"/>
                <a:cs typeface="Arial"/>
              </a:rPr>
              <a:t>Стеновые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панели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-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это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выгодное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современное </a:t>
            </a:r>
            <a:r>
              <a:rPr dirty="0" sz="1450">
                <a:latin typeface="Arial"/>
                <a:cs typeface="Arial"/>
              </a:rPr>
              <a:t>решение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отделки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стен.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Имеют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различное </a:t>
            </a:r>
            <a:r>
              <a:rPr dirty="0" sz="1450">
                <a:latin typeface="Arial"/>
                <a:cs typeface="Arial"/>
              </a:rPr>
              <a:t>покрытие,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высокую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изноустойчивость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450">
                <a:latin typeface="Arial"/>
                <a:cs typeface="Arial"/>
              </a:rPr>
              <a:t>и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широкий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ассортимент.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597626" y="44082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1546" y="55714"/>
                </a:moveTo>
                <a:lnTo>
                  <a:pt x="24155" y="55714"/>
                </a:lnTo>
                <a:lnTo>
                  <a:pt x="20586" y="55029"/>
                </a:lnTo>
                <a:lnTo>
                  <a:pt x="17208" y="53581"/>
                </a:lnTo>
                <a:lnTo>
                  <a:pt x="13792" y="52196"/>
                </a:lnTo>
                <a:lnTo>
                  <a:pt x="10756" y="50164"/>
                </a:lnTo>
                <a:lnTo>
                  <a:pt x="5549" y="44957"/>
                </a:lnTo>
                <a:lnTo>
                  <a:pt x="3517" y="41922"/>
                </a:lnTo>
                <a:lnTo>
                  <a:pt x="2133" y="38557"/>
                </a:lnTo>
                <a:lnTo>
                  <a:pt x="685" y="35128"/>
                </a:lnTo>
                <a:lnTo>
                  <a:pt x="0" y="31559"/>
                </a:lnTo>
                <a:lnTo>
                  <a:pt x="0" y="24168"/>
                </a:lnTo>
                <a:lnTo>
                  <a:pt x="685" y="20637"/>
                </a:lnTo>
                <a:lnTo>
                  <a:pt x="2133" y="17221"/>
                </a:lnTo>
                <a:lnTo>
                  <a:pt x="3517" y="13792"/>
                </a:lnTo>
                <a:lnTo>
                  <a:pt x="5549" y="10820"/>
                </a:lnTo>
                <a:lnTo>
                  <a:pt x="8178" y="8191"/>
                </a:lnTo>
                <a:lnTo>
                  <a:pt x="10756" y="5562"/>
                </a:lnTo>
                <a:lnTo>
                  <a:pt x="13792" y="3581"/>
                </a:lnTo>
                <a:lnTo>
                  <a:pt x="17208" y="2133"/>
                </a:lnTo>
                <a:lnTo>
                  <a:pt x="20586" y="749"/>
                </a:lnTo>
                <a:lnTo>
                  <a:pt x="24155" y="0"/>
                </a:lnTo>
                <a:lnTo>
                  <a:pt x="31546" y="0"/>
                </a:lnTo>
                <a:lnTo>
                  <a:pt x="47523" y="8191"/>
                </a:lnTo>
                <a:lnTo>
                  <a:pt x="50152" y="10820"/>
                </a:lnTo>
                <a:lnTo>
                  <a:pt x="52184" y="13792"/>
                </a:lnTo>
                <a:lnTo>
                  <a:pt x="53581" y="17221"/>
                </a:lnTo>
                <a:lnTo>
                  <a:pt x="55016" y="20637"/>
                </a:lnTo>
                <a:lnTo>
                  <a:pt x="55714" y="24168"/>
                </a:lnTo>
                <a:lnTo>
                  <a:pt x="55714" y="31559"/>
                </a:lnTo>
                <a:lnTo>
                  <a:pt x="38493" y="53581"/>
                </a:lnTo>
                <a:lnTo>
                  <a:pt x="35077" y="55029"/>
                </a:lnTo>
                <a:lnTo>
                  <a:pt x="31546" y="5571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600649" y="462547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1546" y="55714"/>
                </a:moveTo>
                <a:lnTo>
                  <a:pt x="24155" y="55714"/>
                </a:lnTo>
                <a:lnTo>
                  <a:pt x="20637" y="54965"/>
                </a:lnTo>
                <a:lnTo>
                  <a:pt x="17221" y="53581"/>
                </a:lnTo>
                <a:lnTo>
                  <a:pt x="13792" y="52133"/>
                </a:lnTo>
                <a:lnTo>
                  <a:pt x="10769" y="50152"/>
                </a:lnTo>
                <a:lnTo>
                  <a:pt x="8191" y="47523"/>
                </a:lnTo>
                <a:lnTo>
                  <a:pt x="5562" y="44894"/>
                </a:lnTo>
                <a:lnTo>
                  <a:pt x="3568" y="41922"/>
                </a:lnTo>
                <a:lnTo>
                  <a:pt x="2133" y="38493"/>
                </a:lnTo>
                <a:lnTo>
                  <a:pt x="749" y="35077"/>
                </a:lnTo>
                <a:lnTo>
                  <a:pt x="0" y="31546"/>
                </a:lnTo>
                <a:lnTo>
                  <a:pt x="0" y="24155"/>
                </a:lnTo>
                <a:lnTo>
                  <a:pt x="17221" y="2133"/>
                </a:lnTo>
                <a:lnTo>
                  <a:pt x="20637" y="698"/>
                </a:lnTo>
                <a:lnTo>
                  <a:pt x="24155" y="0"/>
                </a:lnTo>
                <a:lnTo>
                  <a:pt x="31546" y="0"/>
                </a:lnTo>
                <a:lnTo>
                  <a:pt x="35128" y="698"/>
                </a:lnTo>
                <a:lnTo>
                  <a:pt x="38493" y="2133"/>
                </a:lnTo>
                <a:lnTo>
                  <a:pt x="41922" y="3517"/>
                </a:lnTo>
                <a:lnTo>
                  <a:pt x="55714" y="24155"/>
                </a:lnTo>
                <a:lnTo>
                  <a:pt x="55714" y="31546"/>
                </a:lnTo>
                <a:lnTo>
                  <a:pt x="55016" y="35077"/>
                </a:lnTo>
                <a:lnTo>
                  <a:pt x="53581" y="38493"/>
                </a:lnTo>
                <a:lnTo>
                  <a:pt x="52184" y="41922"/>
                </a:lnTo>
                <a:lnTo>
                  <a:pt x="35128" y="54965"/>
                </a:lnTo>
                <a:lnTo>
                  <a:pt x="31546" y="5571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600649" y="484266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1546" y="55714"/>
                </a:moveTo>
                <a:lnTo>
                  <a:pt x="24155" y="55714"/>
                </a:lnTo>
                <a:lnTo>
                  <a:pt x="20637" y="55029"/>
                </a:lnTo>
                <a:lnTo>
                  <a:pt x="17221" y="53581"/>
                </a:lnTo>
                <a:lnTo>
                  <a:pt x="13792" y="52197"/>
                </a:lnTo>
                <a:lnTo>
                  <a:pt x="0" y="31559"/>
                </a:lnTo>
                <a:lnTo>
                  <a:pt x="0" y="24168"/>
                </a:lnTo>
                <a:lnTo>
                  <a:pt x="8191" y="8191"/>
                </a:lnTo>
                <a:lnTo>
                  <a:pt x="10769" y="5562"/>
                </a:lnTo>
                <a:lnTo>
                  <a:pt x="13792" y="3530"/>
                </a:lnTo>
                <a:lnTo>
                  <a:pt x="17221" y="2133"/>
                </a:lnTo>
                <a:lnTo>
                  <a:pt x="20637" y="698"/>
                </a:lnTo>
                <a:lnTo>
                  <a:pt x="24155" y="0"/>
                </a:lnTo>
                <a:lnTo>
                  <a:pt x="31546" y="0"/>
                </a:lnTo>
                <a:lnTo>
                  <a:pt x="35128" y="698"/>
                </a:lnTo>
                <a:lnTo>
                  <a:pt x="38493" y="2133"/>
                </a:lnTo>
                <a:lnTo>
                  <a:pt x="41922" y="3530"/>
                </a:lnTo>
                <a:lnTo>
                  <a:pt x="44945" y="5562"/>
                </a:lnTo>
                <a:lnTo>
                  <a:pt x="50152" y="10769"/>
                </a:lnTo>
                <a:lnTo>
                  <a:pt x="52184" y="13792"/>
                </a:lnTo>
                <a:lnTo>
                  <a:pt x="53581" y="17221"/>
                </a:lnTo>
                <a:lnTo>
                  <a:pt x="55016" y="20650"/>
                </a:lnTo>
                <a:lnTo>
                  <a:pt x="55714" y="24168"/>
                </a:lnTo>
                <a:lnTo>
                  <a:pt x="55714" y="31559"/>
                </a:lnTo>
                <a:lnTo>
                  <a:pt x="55016" y="35128"/>
                </a:lnTo>
                <a:lnTo>
                  <a:pt x="53581" y="38506"/>
                </a:lnTo>
                <a:lnTo>
                  <a:pt x="52184" y="41922"/>
                </a:lnTo>
                <a:lnTo>
                  <a:pt x="38493" y="53581"/>
                </a:lnTo>
                <a:lnTo>
                  <a:pt x="35128" y="55029"/>
                </a:lnTo>
                <a:lnTo>
                  <a:pt x="31546" y="5571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543018" y="3625201"/>
            <a:ext cx="4135754" cy="1351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181818"/>
                </a:solidFill>
                <a:latin typeface="Arial"/>
                <a:cs typeface="Arial"/>
              </a:rPr>
              <a:t>Виды</a:t>
            </a:r>
            <a:r>
              <a:rPr dirty="0" sz="1800" spc="-2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1818"/>
                </a:solidFill>
                <a:latin typeface="Arial"/>
                <a:cs typeface="Arial"/>
              </a:rPr>
              <a:t>покрытий</a:t>
            </a:r>
            <a:r>
              <a:rPr dirty="0" sz="1800" spc="-1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1818"/>
                </a:solidFill>
                <a:latin typeface="Arial"/>
                <a:cs typeface="Arial"/>
              </a:rPr>
              <a:t>стеновых</a:t>
            </a:r>
            <a:r>
              <a:rPr dirty="0" sz="1800" spc="-1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81818"/>
                </a:solidFill>
                <a:latin typeface="Arial"/>
                <a:cs typeface="Arial"/>
              </a:rPr>
              <a:t>панелей:</a:t>
            </a:r>
            <a:endParaRPr sz="1800">
              <a:latin typeface="Arial"/>
              <a:cs typeface="Arial"/>
            </a:endParaRPr>
          </a:p>
          <a:p>
            <a:pPr marL="202565" marR="2079625" indent="2540">
              <a:lnSpc>
                <a:spcPts val="1710"/>
              </a:lnSpc>
              <a:spcBef>
                <a:spcPts val="1475"/>
              </a:spcBef>
            </a:pPr>
            <a:r>
              <a:rPr dirty="0" sz="1450" spc="-10">
                <a:solidFill>
                  <a:srgbClr val="181818"/>
                </a:solidFill>
                <a:latin typeface="Arial"/>
                <a:cs typeface="Arial"/>
              </a:rPr>
              <a:t>Акриловое Полимерное </a:t>
            </a:r>
            <a:r>
              <a:rPr dirty="0" sz="1450">
                <a:solidFill>
                  <a:srgbClr val="181818"/>
                </a:solidFill>
                <a:latin typeface="Arial"/>
                <a:cs typeface="Arial"/>
              </a:rPr>
              <a:t>Ламинированые</a:t>
            </a:r>
            <a:r>
              <a:rPr dirty="0" sz="1450" spc="-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181818"/>
                </a:solidFill>
                <a:latin typeface="Arial"/>
                <a:cs typeface="Arial"/>
              </a:rPr>
              <a:t>ПВХ НРL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74686" y="1510030"/>
            <a:ext cx="4177029" cy="4657090"/>
            <a:chOff x="1074686" y="1510030"/>
            <a:chExt cx="4177029" cy="4657090"/>
          </a:xfrm>
        </p:grpSpPr>
        <p:sp>
          <p:nvSpPr>
            <p:cNvPr id="10" name="object 10" descr=""/>
            <p:cNvSpPr/>
            <p:nvPr/>
          </p:nvSpPr>
          <p:spPr>
            <a:xfrm>
              <a:off x="1074686" y="1510029"/>
              <a:ext cx="4177029" cy="4657090"/>
            </a:xfrm>
            <a:custGeom>
              <a:avLst/>
              <a:gdLst/>
              <a:ahLst/>
              <a:cxnLst/>
              <a:rect l="l" t="t" r="r" b="b"/>
              <a:pathLst>
                <a:path w="4177029" h="4657090">
                  <a:moveTo>
                    <a:pt x="4177017" y="0"/>
                  </a:moveTo>
                  <a:lnTo>
                    <a:pt x="4157218" y="0"/>
                  </a:lnTo>
                  <a:lnTo>
                    <a:pt x="4157218" y="20320"/>
                  </a:lnTo>
                  <a:lnTo>
                    <a:pt x="4157218" y="4636770"/>
                  </a:lnTo>
                  <a:lnTo>
                    <a:pt x="19392" y="4636770"/>
                  </a:lnTo>
                  <a:lnTo>
                    <a:pt x="19392" y="20320"/>
                  </a:lnTo>
                  <a:lnTo>
                    <a:pt x="4157218" y="20320"/>
                  </a:lnTo>
                  <a:lnTo>
                    <a:pt x="415721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636770"/>
                  </a:lnTo>
                  <a:lnTo>
                    <a:pt x="0" y="4657090"/>
                  </a:lnTo>
                  <a:lnTo>
                    <a:pt x="4177017" y="4657090"/>
                  </a:lnTo>
                  <a:lnTo>
                    <a:pt x="4177017" y="4636871"/>
                  </a:lnTo>
                  <a:lnTo>
                    <a:pt x="4177017" y="20320"/>
                  </a:lnTo>
                  <a:lnTo>
                    <a:pt x="4177017" y="20027"/>
                  </a:lnTo>
                  <a:lnTo>
                    <a:pt x="417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639" y="1771002"/>
              <a:ext cx="3720160" cy="416039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82613" y="3290363"/>
            <a:ext cx="141605" cy="2891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производственно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строительная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625" y="2598213"/>
          <a:ext cx="8512810" cy="3321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7495"/>
                <a:gridCol w="1817370"/>
                <a:gridCol w="1812289"/>
                <a:gridCol w="1680845"/>
                <a:gridCol w="1626870"/>
              </a:tblGrid>
              <a:tr h="65278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950" spc="-10" b="1">
                          <a:latin typeface="Arial"/>
                          <a:cs typeface="Arial"/>
                        </a:rPr>
                        <a:t>Основа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19748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1790"/>
                        </a:spcBef>
                      </a:pPr>
                      <a:r>
                        <a:rPr dirty="0" sz="1950" spc="-25" b="1">
                          <a:latin typeface="Arial"/>
                          <a:cs typeface="Arial"/>
                        </a:rPr>
                        <a:t>ГКЛ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2733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dirty="0" sz="1950" spc="-25" b="1">
                          <a:latin typeface="Arial"/>
                          <a:cs typeface="Arial"/>
                        </a:rPr>
                        <a:t>СМЛ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3177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dirty="0" sz="1950" spc="-25" b="1">
                          <a:latin typeface="Arial"/>
                          <a:cs typeface="Arial"/>
                        </a:rPr>
                        <a:t>ГСП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3177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950" spc="-20" b="1">
                          <a:latin typeface="Arial"/>
                          <a:cs typeface="Arial"/>
                        </a:rPr>
                        <a:t>ГВЛВ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710" marR="389890">
                        <a:lnSpc>
                          <a:spcPct val="101099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Тип</a:t>
                      </a:r>
                      <a:r>
                        <a:rPr dirty="0" sz="11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защитного покрытия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0360" marR="72390" indent="-26098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Акриловое,</a:t>
                      </a:r>
                      <a:r>
                        <a:rPr dirty="0" sz="1100" spc="7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полимерное, ламинированное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340" marR="46990" indent="-81280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Акриловое,</a:t>
                      </a:r>
                      <a:r>
                        <a:rPr dirty="0" sz="1100" spc="7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полимерное, </a:t>
                      </a:r>
                      <a:r>
                        <a:rPr dirty="0" sz="110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ламинированное,</a:t>
                      </a:r>
                      <a:r>
                        <a:rPr dirty="0" sz="110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HPL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HPL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10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ламинированное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215" marR="303530">
                        <a:lnSpc>
                          <a:spcPct val="101099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Класс</a:t>
                      </a:r>
                      <a:r>
                        <a:rPr dirty="0" sz="11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пожарной безопастности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КМ-0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(Негорючие)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195"/>
                        </a:lnSpc>
                        <a:spcBef>
                          <a:spcPts val="17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КМ-1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(Трудногорючие)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Типовые</a:t>
                      </a:r>
                      <a:r>
                        <a:rPr dirty="0" sz="11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размеры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2,5;2,7;3;3,3;3,6х1,2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2,44м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х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1,22м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1,25х3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1,25х3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м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1,25х2,5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Толщина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12,5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мм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3/6/8/10мм</a:t>
                      </a:r>
                      <a:r>
                        <a:rPr dirty="0" sz="11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12мм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10мм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12мм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10мм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12мм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Плотность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0,86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г/см3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1,0-1,25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г/см3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942" y="1302537"/>
            <a:ext cx="7534909" cy="82232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  <a:tabLst>
                <a:tab pos="1838960" algn="l"/>
                <a:tab pos="2230120" algn="l"/>
                <a:tab pos="5561965" algn="l"/>
              </a:tabLst>
            </a:pPr>
            <a:r>
              <a:rPr dirty="0" spc="-10">
                <a:solidFill>
                  <a:srgbClr val="000000"/>
                </a:solidFill>
              </a:rPr>
              <a:t>ОСНОВНЫЕ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-10">
                <a:solidFill>
                  <a:srgbClr val="000000"/>
                </a:solidFill>
              </a:rPr>
              <a:t>ХАРАКТЕРИСТИКИ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-10">
                <a:solidFill>
                  <a:srgbClr val="000000"/>
                </a:solidFill>
              </a:rPr>
              <a:t>СТЕНОВЫХ ПАНЕЛЕЙ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-10">
                <a:solidFill>
                  <a:srgbClr val="000000"/>
                </a:solidFill>
              </a:rPr>
              <a:t>WINAL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615428" y="6180953"/>
            <a:ext cx="110489" cy="97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spc="-25" b="1" i="1">
                <a:solidFill>
                  <a:srgbClr val="0049AC"/>
                </a:solidFill>
                <a:latin typeface="Palatino Linotype"/>
                <a:cs typeface="Palatino Linotype"/>
              </a:rPr>
              <a:t>TM</a:t>
            </a:r>
            <a:endParaRPr sz="450">
              <a:latin typeface="Palatino Linotype"/>
              <a:cs typeface="Palatino Linotyp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4953" y="3280783"/>
            <a:ext cx="132715" cy="266890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50">
                <a:latin typeface="Arial"/>
                <a:cs typeface="Arial"/>
              </a:rPr>
              <a:t>"APXПРОЕКТ"</a:t>
            </a:r>
            <a:r>
              <a:rPr dirty="0" sz="750" spc="21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производственно</a:t>
            </a:r>
            <a:r>
              <a:rPr dirty="0" sz="750" spc="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-</a:t>
            </a:r>
            <a:r>
              <a:rPr dirty="0" sz="750" spc="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строительная</a:t>
            </a:r>
            <a:r>
              <a:rPr dirty="0" sz="750" spc="1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компания.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103180" y="2738398"/>
          <a:ext cx="8623300" cy="343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2887344"/>
                <a:gridCol w="2816225"/>
              </a:tblGrid>
              <a:tr h="532130"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50" b="1">
                          <a:latin typeface="Arial"/>
                          <a:cs typeface="Arial"/>
                        </a:rPr>
                        <a:t>Гипсокартонный</a:t>
                      </a:r>
                      <a:r>
                        <a:rPr dirty="0" sz="12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лист</a:t>
                      </a:r>
                      <a:r>
                        <a:rPr dirty="0" sz="12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5" b="1">
                          <a:latin typeface="Arial"/>
                          <a:cs typeface="Arial"/>
                        </a:rPr>
                        <a:t>ГКЛ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5176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50" b="1">
                          <a:latin typeface="Arial"/>
                          <a:cs typeface="Arial"/>
                        </a:rPr>
                        <a:t>Стекломагниевый</a:t>
                      </a:r>
                      <a:r>
                        <a:rPr dirty="0" sz="12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лист</a:t>
                      </a:r>
                      <a:r>
                        <a:rPr dirty="0" sz="12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5" b="1">
                          <a:latin typeface="Arial"/>
                          <a:cs typeface="Arial"/>
                        </a:rPr>
                        <a:t>СМЛ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43510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50" b="1">
                          <a:latin typeface="Arial"/>
                          <a:cs typeface="Arial"/>
                        </a:rPr>
                        <a:t>Гипсостружечная</a:t>
                      </a:r>
                      <a:r>
                        <a:rPr dirty="0" sz="12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плита</a:t>
                      </a:r>
                      <a:r>
                        <a:rPr dirty="0" sz="12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5" b="1">
                          <a:latin typeface="Arial"/>
                          <a:cs typeface="Arial"/>
                        </a:rPr>
                        <a:t>ГСП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51765">
                    <a:lnL w="28575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289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8605" marR="751205">
                        <a:lnSpc>
                          <a:spcPct val="101499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устойчив</a:t>
                      </a:r>
                      <a:r>
                        <a:rPr dirty="0" sz="11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1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механическому воздействию;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68605" marR="211454">
                        <a:lnSpc>
                          <a:spcPct val="101499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выдерживает</a:t>
                      </a:r>
                      <a:r>
                        <a:rPr dirty="0" sz="115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температурные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перепады</a:t>
                      </a:r>
                      <a:r>
                        <a:rPr dirty="0" sz="11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1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пределах</a:t>
                      </a:r>
                      <a:r>
                        <a:rPr dirty="0" sz="11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от</a:t>
                      </a:r>
                      <a:r>
                        <a:rPr dirty="0" sz="11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-50</a:t>
                      </a:r>
                      <a:r>
                        <a:rPr dirty="0" sz="11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Сº</a:t>
                      </a:r>
                      <a:r>
                        <a:rPr dirty="0" sz="11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до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+80</a:t>
                      </a:r>
                      <a:r>
                        <a:rPr dirty="0" sz="11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Сº;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68605" marR="235585">
                        <a:lnSpc>
                          <a:spcPct val="101499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1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подвержен</a:t>
                      </a:r>
                      <a:r>
                        <a:rPr dirty="0" sz="11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образованию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плесени,</a:t>
                      </a:r>
                      <a:r>
                        <a:rPr dirty="0" sz="11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грибковых</a:t>
                      </a:r>
                      <a:r>
                        <a:rPr dirty="0" sz="11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образований; экологичность;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68605" marR="626110">
                        <a:lnSpc>
                          <a:spcPct val="101499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устойчив</a:t>
                      </a:r>
                      <a:r>
                        <a:rPr dirty="0" sz="11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1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УФ</a:t>
                      </a:r>
                      <a:r>
                        <a:rPr dirty="0" sz="11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воздействию;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широкая</a:t>
                      </a:r>
                      <a:r>
                        <a:rPr dirty="0" sz="11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цветовая</a:t>
                      </a:r>
                      <a:r>
                        <a:rPr dirty="0" sz="11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гамма;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легкий</a:t>
                      </a:r>
                      <a:r>
                        <a:rPr dirty="0" sz="11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монтаж</a:t>
                      </a:r>
                      <a:r>
                        <a:rPr dirty="0" sz="11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(отказ</a:t>
                      </a:r>
                      <a:r>
                        <a:rPr dirty="0" sz="11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от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68605" marR="286385">
                        <a:lnSpc>
                          <a:spcPct val="101499"/>
                        </a:lnSpc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оштукатуривания,</a:t>
                      </a:r>
                      <a:r>
                        <a:rPr dirty="0" sz="115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выравнивания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окраски).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негорючесть;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прочность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dirty="0" sz="1150" spc="9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1000кг/м3).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гибкость.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 marR="284480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хорошая</a:t>
                      </a:r>
                      <a:r>
                        <a:rPr dirty="0" sz="1150" spc="14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звукоизоляция,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теплоизоляция</a:t>
                      </a:r>
                      <a:r>
                        <a:rPr dirty="0" sz="1150" spc="13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50" spc="13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влагостойкость; экологичность;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 marR="17145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15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подвержен</a:t>
                      </a:r>
                      <a:r>
                        <a:rPr dirty="0" sz="115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dirty="0" sz="115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плесени,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грибковых</a:t>
                      </a:r>
                      <a:r>
                        <a:rPr dirty="0" sz="1150" spc="9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образований,</a:t>
                      </a:r>
                      <a:r>
                        <a:rPr dirty="0" sz="1150" spc="9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его</a:t>
                      </a:r>
                      <a:r>
                        <a:rPr dirty="0" sz="1150" spc="9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150" spc="9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едят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насекомые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грызуны;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 marR="321945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небольшой</a:t>
                      </a:r>
                      <a:r>
                        <a:rPr dirty="0" sz="1150" spc="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вес</a:t>
                      </a:r>
                      <a:r>
                        <a:rPr dirty="0" sz="1150" spc="6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50" spc="6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150" spc="6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150" spc="6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меньше </a:t>
                      </a:r>
                      <a:r>
                        <a:rPr dirty="0" sz="1150" spc="-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ГКЛ);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 marR="159385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легко</a:t>
                      </a:r>
                      <a:r>
                        <a:rPr dirty="0" sz="1150" spc="1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обслуживается</a:t>
                      </a:r>
                      <a:r>
                        <a:rPr dirty="0" sz="1150" spc="1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(можно</a:t>
                      </a:r>
                      <a:r>
                        <a:rPr dirty="0" sz="1150" spc="1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мыть, протирать).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1935" marR="355600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разнообразие</a:t>
                      </a:r>
                      <a:r>
                        <a:rPr dirty="0" sz="1150" spc="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расцветок</a:t>
                      </a:r>
                      <a:r>
                        <a:rPr dirty="0" sz="1150" spc="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(любой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цвет</a:t>
                      </a:r>
                      <a:r>
                        <a:rPr dirty="0" sz="1150" spc="6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150" spc="7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каталогу</a:t>
                      </a:r>
                      <a:r>
                        <a:rPr dirty="0" sz="1150" spc="7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RAL.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38100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 marR="702945">
                        <a:lnSpc>
                          <a:spcPct val="101499"/>
                        </a:lnSpc>
                        <a:spcBef>
                          <a:spcPts val="869"/>
                        </a:spcBef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устойчив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механическому воздействию;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2570" marR="578485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подвержен</a:t>
                      </a:r>
                      <a:r>
                        <a:rPr dirty="0" sz="1150" spc="9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образованию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плесени,</a:t>
                      </a:r>
                      <a:r>
                        <a:rPr dirty="0" sz="1150" spc="1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грибковых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образований,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его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едят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насекомые</a:t>
                      </a:r>
                      <a:r>
                        <a:rPr dirty="0" sz="1150" spc="8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грызуны;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устойчив</a:t>
                      </a:r>
                      <a:r>
                        <a:rPr dirty="0" sz="1150" spc="7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150" spc="7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УФ</a:t>
                      </a:r>
                      <a:r>
                        <a:rPr dirty="0" sz="1150" spc="7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воздействию;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широкая</a:t>
                      </a:r>
                      <a:r>
                        <a:rPr dirty="0" sz="115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цветовая</a:t>
                      </a:r>
                      <a:r>
                        <a:rPr dirty="0" sz="1150" spc="114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гамма;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легкий</a:t>
                      </a:r>
                      <a:r>
                        <a:rPr dirty="0" sz="1150" spc="8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монтаж</a:t>
                      </a:r>
                      <a:r>
                        <a:rPr dirty="0" sz="1150" spc="9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(отказ</a:t>
                      </a:r>
                      <a:r>
                        <a:rPr dirty="0" sz="1150" spc="9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от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42570" marR="238760">
                        <a:lnSpc>
                          <a:spcPct val="101499"/>
                        </a:lnSpc>
                      </a:pP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оштукатуривания,</a:t>
                      </a:r>
                      <a:r>
                        <a:rPr dirty="0" sz="1150" spc="2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выравнивания </a:t>
                      </a:r>
                      <a:r>
                        <a:rPr dirty="0" sz="115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50" spc="2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окраски).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1264894" y="354096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16"/>
                </a:moveTo>
                <a:lnTo>
                  <a:pt x="18694" y="43116"/>
                </a:lnTo>
                <a:lnTo>
                  <a:pt x="15925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64894" y="389676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16"/>
                </a:moveTo>
                <a:lnTo>
                  <a:pt x="18694" y="43116"/>
                </a:lnTo>
                <a:lnTo>
                  <a:pt x="15925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264894" y="443042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03"/>
                </a:moveTo>
                <a:lnTo>
                  <a:pt x="18694" y="43103"/>
                </a:lnTo>
                <a:lnTo>
                  <a:pt x="15925" y="42557"/>
                </a:lnTo>
                <a:lnTo>
                  <a:pt x="0" y="24396"/>
                </a:lnTo>
                <a:lnTo>
                  <a:pt x="0" y="18694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694"/>
                </a:lnTo>
                <a:lnTo>
                  <a:pt x="43103" y="24396"/>
                </a:lnTo>
                <a:lnTo>
                  <a:pt x="24409" y="43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64894" y="47861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67"/>
                </a:moveTo>
                <a:lnTo>
                  <a:pt x="18694" y="43167"/>
                </a:lnTo>
                <a:lnTo>
                  <a:pt x="15925" y="42621"/>
                </a:lnTo>
                <a:lnTo>
                  <a:pt x="10668" y="40436"/>
                </a:lnTo>
                <a:lnTo>
                  <a:pt x="8331" y="38849"/>
                </a:lnTo>
                <a:lnTo>
                  <a:pt x="6299" y="36817"/>
                </a:lnTo>
                <a:lnTo>
                  <a:pt x="4267" y="34823"/>
                </a:lnTo>
                <a:lnTo>
                  <a:pt x="2717" y="32499"/>
                </a:lnTo>
                <a:lnTo>
                  <a:pt x="1638" y="29819"/>
                </a:lnTo>
                <a:lnTo>
                  <a:pt x="546" y="27190"/>
                </a:lnTo>
                <a:lnTo>
                  <a:pt x="0" y="24460"/>
                </a:lnTo>
                <a:lnTo>
                  <a:pt x="0" y="18707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60"/>
                </a:lnTo>
                <a:lnTo>
                  <a:pt x="27127" y="42621"/>
                </a:lnTo>
                <a:lnTo>
                  <a:pt x="24409" y="43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264894" y="496406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67"/>
                </a:moveTo>
                <a:lnTo>
                  <a:pt x="18694" y="43167"/>
                </a:lnTo>
                <a:lnTo>
                  <a:pt x="15925" y="42621"/>
                </a:lnTo>
                <a:lnTo>
                  <a:pt x="13296" y="41478"/>
                </a:lnTo>
                <a:lnTo>
                  <a:pt x="10668" y="40386"/>
                </a:lnTo>
                <a:lnTo>
                  <a:pt x="0" y="24460"/>
                </a:lnTo>
                <a:lnTo>
                  <a:pt x="0" y="18707"/>
                </a:lnTo>
                <a:lnTo>
                  <a:pt x="546" y="15976"/>
                </a:lnTo>
                <a:lnTo>
                  <a:pt x="1638" y="13347"/>
                </a:lnTo>
                <a:lnTo>
                  <a:pt x="2717" y="10668"/>
                </a:lnTo>
                <a:lnTo>
                  <a:pt x="4267" y="8331"/>
                </a:lnTo>
                <a:lnTo>
                  <a:pt x="6299" y="6350"/>
                </a:lnTo>
                <a:lnTo>
                  <a:pt x="8331" y="4318"/>
                </a:lnTo>
                <a:lnTo>
                  <a:pt x="10668" y="2730"/>
                </a:lnTo>
                <a:lnTo>
                  <a:pt x="15925" y="546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60"/>
                </a:lnTo>
                <a:lnTo>
                  <a:pt x="29806" y="41478"/>
                </a:lnTo>
                <a:lnTo>
                  <a:pt x="27127" y="42621"/>
                </a:lnTo>
                <a:lnTo>
                  <a:pt x="24409" y="43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264894" y="514196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03"/>
                </a:moveTo>
                <a:lnTo>
                  <a:pt x="18694" y="43103"/>
                </a:lnTo>
                <a:lnTo>
                  <a:pt x="15925" y="42557"/>
                </a:lnTo>
                <a:lnTo>
                  <a:pt x="0" y="24409"/>
                </a:lnTo>
                <a:lnTo>
                  <a:pt x="0" y="18707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64894" y="531986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03"/>
                </a:moveTo>
                <a:lnTo>
                  <a:pt x="18694" y="43103"/>
                </a:lnTo>
                <a:lnTo>
                  <a:pt x="15925" y="42557"/>
                </a:lnTo>
                <a:lnTo>
                  <a:pt x="0" y="24409"/>
                </a:lnTo>
                <a:lnTo>
                  <a:pt x="0" y="18694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694"/>
                </a:lnTo>
                <a:lnTo>
                  <a:pt x="43103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264894" y="56756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4409" y="43167"/>
                </a:moveTo>
                <a:lnTo>
                  <a:pt x="18694" y="43167"/>
                </a:lnTo>
                <a:lnTo>
                  <a:pt x="15925" y="42621"/>
                </a:lnTo>
                <a:lnTo>
                  <a:pt x="13296" y="41528"/>
                </a:lnTo>
                <a:lnTo>
                  <a:pt x="10668" y="40385"/>
                </a:lnTo>
                <a:lnTo>
                  <a:pt x="8331" y="38849"/>
                </a:lnTo>
                <a:lnTo>
                  <a:pt x="6299" y="36817"/>
                </a:lnTo>
                <a:lnTo>
                  <a:pt x="4267" y="34836"/>
                </a:lnTo>
                <a:lnTo>
                  <a:pt x="2717" y="32499"/>
                </a:lnTo>
                <a:lnTo>
                  <a:pt x="1638" y="29819"/>
                </a:lnTo>
                <a:lnTo>
                  <a:pt x="546" y="27190"/>
                </a:lnTo>
                <a:lnTo>
                  <a:pt x="0" y="24460"/>
                </a:lnTo>
                <a:lnTo>
                  <a:pt x="0" y="18707"/>
                </a:lnTo>
                <a:lnTo>
                  <a:pt x="546" y="15976"/>
                </a:lnTo>
                <a:lnTo>
                  <a:pt x="1638" y="13347"/>
                </a:lnTo>
                <a:lnTo>
                  <a:pt x="2717" y="10667"/>
                </a:lnTo>
                <a:lnTo>
                  <a:pt x="4267" y="8343"/>
                </a:lnTo>
                <a:lnTo>
                  <a:pt x="6299" y="6350"/>
                </a:lnTo>
                <a:lnTo>
                  <a:pt x="8331" y="4317"/>
                </a:lnTo>
                <a:lnTo>
                  <a:pt x="10668" y="2781"/>
                </a:lnTo>
                <a:lnTo>
                  <a:pt x="13296" y="1638"/>
                </a:lnTo>
                <a:lnTo>
                  <a:pt x="15925" y="546"/>
                </a:lnTo>
                <a:lnTo>
                  <a:pt x="18694" y="0"/>
                </a:lnTo>
                <a:lnTo>
                  <a:pt x="24409" y="0"/>
                </a:lnTo>
                <a:lnTo>
                  <a:pt x="43103" y="18707"/>
                </a:lnTo>
                <a:lnTo>
                  <a:pt x="43103" y="24460"/>
                </a:lnTo>
                <a:lnTo>
                  <a:pt x="27127" y="42621"/>
                </a:lnTo>
                <a:lnTo>
                  <a:pt x="24409" y="43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127995" y="347056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76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27995" y="364841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67"/>
                </a:moveTo>
                <a:lnTo>
                  <a:pt x="18707" y="43167"/>
                </a:lnTo>
                <a:lnTo>
                  <a:pt x="15976" y="42621"/>
                </a:lnTo>
                <a:lnTo>
                  <a:pt x="0" y="24460"/>
                </a:lnTo>
                <a:lnTo>
                  <a:pt x="0" y="18707"/>
                </a:lnTo>
                <a:lnTo>
                  <a:pt x="13296" y="1689"/>
                </a:lnTo>
                <a:lnTo>
                  <a:pt x="15976" y="546"/>
                </a:lnTo>
                <a:lnTo>
                  <a:pt x="18707" y="0"/>
                </a:lnTo>
                <a:lnTo>
                  <a:pt x="24409" y="0"/>
                </a:lnTo>
                <a:lnTo>
                  <a:pt x="27190" y="546"/>
                </a:lnTo>
                <a:lnTo>
                  <a:pt x="29819" y="1689"/>
                </a:lnTo>
                <a:lnTo>
                  <a:pt x="32448" y="2781"/>
                </a:lnTo>
                <a:lnTo>
                  <a:pt x="43116" y="18707"/>
                </a:lnTo>
                <a:lnTo>
                  <a:pt x="43116" y="24460"/>
                </a:lnTo>
                <a:lnTo>
                  <a:pt x="42570" y="27190"/>
                </a:lnTo>
                <a:lnTo>
                  <a:pt x="40386" y="32499"/>
                </a:lnTo>
                <a:lnTo>
                  <a:pt x="38849" y="34836"/>
                </a:lnTo>
                <a:lnTo>
                  <a:pt x="36817" y="36817"/>
                </a:lnTo>
                <a:lnTo>
                  <a:pt x="34772" y="38849"/>
                </a:lnTo>
                <a:lnTo>
                  <a:pt x="32448" y="40436"/>
                </a:lnTo>
                <a:lnTo>
                  <a:pt x="27190" y="42621"/>
                </a:lnTo>
                <a:lnTo>
                  <a:pt x="24409" y="4316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127995" y="382631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76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127995" y="400422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76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127995" y="436002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76" y="42557"/>
                </a:lnTo>
                <a:lnTo>
                  <a:pt x="0" y="24396"/>
                </a:lnTo>
                <a:lnTo>
                  <a:pt x="0" y="18694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694"/>
                </a:lnTo>
                <a:lnTo>
                  <a:pt x="43116" y="24396"/>
                </a:lnTo>
                <a:lnTo>
                  <a:pt x="42570" y="27127"/>
                </a:lnTo>
                <a:lnTo>
                  <a:pt x="40386" y="32435"/>
                </a:lnTo>
                <a:lnTo>
                  <a:pt x="38849" y="34772"/>
                </a:lnTo>
                <a:lnTo>
                  <a:pt x="36817" y="36753"/>
                </a:lnTo>
                <a:lnTo>
                  <a:pt x="34772" y="38785"/>
                </a:lnTo>
                <a:lnTo>
                  <a:pt x="32448" y="40373"/>
                </a:lnTo>
                <a:lnTo>
                  <a:pt x="27190" y="42557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127995" y="45378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67"/>
                </a:moveTo>
                <a:lnTo>
                  <a:pt x="18707" y="43167"/>
                </a:lnTo>
                <a:lnTo>
                  <a:pt x="15976" y="42621"/>
                </a:lnTo>
                <a:lnTo>
                  <a:pt x="13296" y="41478"/>
                </a:lnTo>
                <a:lnTo>
                  <a:pt x="10668" y="40386"/>
                </a:lnTo>
                <a:lnTo>
                  <a:pt x="0" y="24460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60"/>
                </a:lnTo>
                <a:lnTo>
                  <a:pt x="42570" y="27190"/>
                </a:lnTo>
                <a:lnTo>
                  <a:pt x="40353" y="32499"/>
                </a:lnTo>
                <a:lnTo>
                  <a:pt x="38849" y="34836"/>
                </a:lnTo>
                <a:lnTo>
                  <a:pt x="36817" y="36817"/>
                </a:lnTo>
                <a:lnTo>
                  <a:pt x="34772" y="38849"/>
                </a:lnTo>
                <a:lnTo>
                  <a:pt x="32448" y="40386"/>
                </a:lnTo>
                <a:lnTo>
                  <a:pt x="29819" y="41478"/>
                </a:lnTo>
                <a:lnTo>
                  <a:pt x="27190" y="42621"/>
                </a:lnTo>
                <a:lnTo>
                  <a:pt x="24409" y="4316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127995" y="507156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76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127995" y="542731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76" y="42557"/>
                </a:lnTo>
                <a:lnTo>
                  <a:pt x="0" y="24409"/>
                </a:lnTo>
                <a:lnTo>
                  <a:pt x="0" y="18694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694"/>
                </a:lnTo>
                <a:lnTo>
                  <a:pt x="43116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127995" y="578311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76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016495" y="347935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25" y="42557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016495" y="383514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25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016495" y="454670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25" y="42557"/>
                </a:lnTo>
                <a:lnTo>
                  <a:pt x="0" y="24409"/>
                </a:lnTo>
                <a:lnTo>
                  <a:pt x="0" y="18694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694"/>
                </a:lnTo>
                <a:lnTo>
                  <a:pt x="43116" y="24409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016495" y="472455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54"/>
                </a:moveTo>
                <a:lnTo>
                  <a:pt x="18707" y="43154"/>
                </a:lnTo>
                <a:lnTo>
                  <a:pt x="15925" y="42608"/>
                </a:lnTo>
                <a:lnTo>
                  <a:pt x="10668" y="40424"/>
                </a:lnTo>
                <a:lnTo>
                  <a:pt x="8343" y="38836"/>
                </a:lnTo>
                <a:lnTo>
                  <a:pt x="6311" y="36804"/>
                </a:lnTo>
                <a:lnTo>
                  <a:pt x="4267" y="34823"/>
                </a:lnTo>
                <a:lnTo>
                  <a:pt x="2730" y="32486"/>
                </a:lnTo>
                <a:lnTo>
                  <a:pt x="546" y="27177"/>
                </a:lnTo>
                <a:lnTo>
                  <a:pt x="0" y="24460"/>
                </a:lnTo>
                <a:lnTo>
                  <a:pt x="0" y="18694"/>
                </a:lnTo>
                <a:lnTo>
                  <a:pt x="546" y="15976"/>
                </a:lnTo>
                <a:lnTo>
                  <a:pt x="2730" y="10667"/>
                </a:lnTo>
                <a:lnTo>
                  <a:pt x="4267" y="8331"/>
                </a:lnTo>
                <a:lnTo>
                  <a:pt x="6311" y="6350"/>
                </a:lnTo>
                <a:lnTo>
                  <a:pt x="8343" y="4317"/>
                </a:lnTo>
                <a:lnTo>
                  <a:pt x="10668" y="2768"/>
                </a:lnTo>
                <a:lnTo>
                  <a:pt x="13296" y="1638"/>
                </a:lnTo>
                <a:lnTo>
                  <a:pt x="15925" y="546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694"/>
                </a:lnTo>
                <a:lnTo>
                  <a:pt x="43116" y="24460"/>
                </a:lnTo>
                <a:lnTo>
                  <a:pt x="27139" y="42608"/>
                </a:lnTo>
                <a:lnTo>
                  <a:pt x="24409" y="4315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016495" y="490245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03"/>
                </a:moveTo>
                <a:lnTo>
                  <a:pt x="18707" y="43103"/>
                </a:lnTo>
                <a:lnTo>
                  <a:pt x="15925" y="42557"/>
                </a:lnTo>
                <a:lnTo>
                  <a:pt x="0" y="24396"/>
                </a:lnTo>
                <a:lnTo>
                  <a:pt x="0" y="18694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694"/>
                </a:lnTo>
                <a:lnTo>
                  <a:pt x="43116" y="24396"/>
                </a:lnTo>
                <a:lnTo>
                  <a:pt x="24409" y="4310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016495" y="525824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4409" y="43116"/>
                </a:moveTo>
                <a:lnTo>
                  <a:pt x="18707" y="43116"/>
                </a:lnTo>
                <a:lnTo>
                  <a:pt x="15925" y="42570"/>
                </a:lnTo>
                <a:lnTo>
                  <a:pt x="0" y="24409"/>
                </a:lnTo>
                <a:lnTo>
                  <a:pt x="0" y="18707"/>
                </a:lnTo>
                <a:lnTo>
                  <a:pt x="18707" y="0"/>
                </a:lnTo>
                <a:lnTo>
                  <a:pt x="24409" y="0"/>
                </a:lnTo>
                <a:lnTo>
                  <a:pt x="43116" y="18707"/>
                </a:lnTo>
                <a:lnTo>
                  <a:pt x="43116" y="24409"/>
                </a:lnTo>
                <a:lnTo>
                  <a:pt x="24409" y="4311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61942" y="1384035"/>
            <a:ext cx="8463280" cy="805180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2980"/>
              </a:lnSpc>
              <a:spcBef>
                <a:spcPts val="345"/>
              </a:spcBef>
              <a:tabLst>
                <a:tab pos="3249295" algn="l"/>
              </a:tabLst>
            </a:pPr>
            <a:r>
              <a:rPr dirty="0" spc="-10">
                <a:solidFill>
                  <a:srgbClr val="000000"/>
                </a:solidFill>
              </a:rPr>
              <a:t>СРАВНИТЕЛЬНАЯ</a:t>
            </a:r>
            <a:r>
              <a:rPr dirty="0">
                <a:solidFill>
                  <a:srgbClr val="000000"/>
                </a:solidFill>
              </a:rPr>
              <a:t>	ХАРАКТЕРИСТИКА</a:t>
            </a:r>
            <a:r>
              <a:rPr dirty="0" spc="18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СТЕНОВЫХ </a:t>
            </a:r>
            <a:r>
              <a:rPr dirty="0">
                <a:solidFill>
                  <a:srgbClr val="000000"/>
                </a:solidFill>
              </a:rPr>
              <a:t>ПАНЕЛЕЙ</a:t>
            </a:r>
            <a:r>
              <a:rPr dirty="0" spc="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WINAL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931443" y="3368896"/>
            <a:ext cx="137795" cy="279971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"/>
                <a:cs typeface="Arial"/>
              </a:rPr>
              <a:t>"APXПРОЕКТ"</a:t>
            </a:r>
            <a:r>
              <a:rPr dirty="0" sz="800" spc="2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производственно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-10">
                <a:latin typeface="Arial"/>
                <a:cs typeface="Arial"/>
              </a:rPr>
              <a:t> строительная компания.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2022-07-29T05:25:56Z</dcterms:created>
  <dcterms:modified xsi:type="dcterms:W3CDTF">2022-07-29T05:25:56Z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LastSaved">
    <vt:filetime>2022-08-31T00:00:00Z</vt:filetime>
  </property>
</Properties>
</file>