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7" r:id="rId9"/>
    <p:sldId id="266" r:id="rId10"/>
    <p:sldId id="268" r:id="rId11"/>
    <p:sldId id="269" r:id="rId12"/>
    <p:sldId id="270" r:id="rId13"/>
    <p:sldId id="274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711"/>
    <a:srgbClr val="F8A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7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AC906-CD47-49F0-850D-182676EE31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8DE99-ED02-471F-802E-219F9F34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8DE99-ED02-471F-802E-219F9F344F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70E54-19B1-45B4-B247-6752A445E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D31A4-3FD2-45E3-9472-BACF78990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EC494B-D4AC-46A9-B495-9B68E63D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F199C-0EBE-4FCB-AE20-31947126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1B2BB-51F1-4E22-8222-23B519CA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00290-F767-4287-A227-0F174E24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F2CDA-8ADD-453B-97E4-5296BD8D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F745B-5451-4AB9-8809-DAF197D2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12DAD-AC81-43E0-8558-FA793DD3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0D4DB-4073-4DFC-A650-A11C5FEC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211C4A-CAC4-4C40-BC0F-20198961F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456CAF-2D75-4398-98EB-A6EC0B00C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C34C1-BD27-4317-9A33-E1C9F670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09536-241C-40F1-9192-8DAAA086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CC4E2-59B4-4198-819F-7209FFCA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8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1921D-01E2-4583-8695-7016F961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61ED0-894C-4922-97C1-B2292A032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15E0B-48C2-4597-82FA-49687E86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AAB22-A4B8-486E-92C0-A775BB3E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69183-B834-4E14-A3B1-9F0A9DA8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3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4A6A4-BF2C-49F3-A175-47BD0101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62FF8-BBAE-4A3A-8F7C-B09DFAEB4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5A0622-30A5-4027-BB9C-4F78DAC8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1220D-8D74-42CE-9AFA-22DF4BC3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664D6-B02B-4A7F-9CFC-071A118D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8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C8210-C424-4D16-8BF9-F2FA06E5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7761C-D28A-42FE-AF01-78434E49E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DB4A44-F941-4FCF-8855-B3C14EAF0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15318-1580-4BB4-ADEB-5054CAAA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A52F45-F161-44CC-B4CC-01D44F91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38A0EA-348E-4E0A-9AE0-5A96BD2F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65E9-738B-47A3-8D63-1BC0366B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F47CD9-ACC2-4610-9900-F3B0CC6C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7A2BDF-991A-41F3-BE05-B7C8F0A23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2B257D-DFBD-4E40-9EB5-5E6BBB6A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961509-F9D0-4E58-996B-EB1ECE163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FE14A9-E502-497C-B246-9AB66DAF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1577B4-F55E-4057-A81E-E5E0AF36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1EBEFD-29F3-4192-B022-DC998BA4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0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C3174-4F79-4101-AAF5-4913B899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004B0F-E6A3-4C89-A411-B39434E7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C2D06C-CE60-4753-A587-579E8F82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A62064-CE46-4EB5-BFFE-F807AC45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EC848E-C0DB-40D3-B762-B4EF6D48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E4FB93-E70D-415A-8F10-19B2D107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21E9DE-5D7A-4707-91BC-46F0E0CE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3EC04-C8CF-4868-AC56-AF87E739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5E26-607D-4B27-834F-0D0E41B79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DE89AA-6EF4-41A3-A9C1-369D01D8D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341F24-F671-4009-812B-0A7BC700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8B507-05CD-4510-AB9A-57ABE624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B09E5D-B033-45E1-8F6F-683D0436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6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9AC25-5A5E-4A6F-BFF2-3CDD2D52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1D36A6-783F-4A45-AD17-364603512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11654-F405-4A25-AADA-F05274848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7F1DD3-DE5D-47E7-9616-E9A31C3F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29EE6B-479A-45B7-9424-A77ED3B6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ABFD7-25A0-46B7-8A2C-13D7A1A4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BD767-256F-4381-9343-98639D24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D22C6-E77D-4E2D-8B48-3DFB3F1E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E5B81-42F9-4522-828F-E867327C6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D64A-F3DF-4830-A7A4-7CEE6BFA4D0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DB9C0-3C7C-41FD-B42B-5EF56F81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E13DE-7407-4B70-B493-716A00F76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458A-7204-4954-9D2A-3EA10CC3F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7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6B41BC-C9FD-41F6-930B-D5DD305967DE}"/>
              </a:ext>
            </a:extLst>
          </p:cNvPr>
          <p:cNvSpPr/>
          <p:nvPr/>
        </p:nvSpPr>
        <p:spPr>
          <a:xfrm>
            <a:off x="2480151" y="947245"/>
            <a:ext cx="7231698" cy="937116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C86B2-3D97-45F1-954E-419B96D5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7621"/>
            <a:ext cx="9144000" cy="1655763"/>
          </a:xfrm>
        </p:spPr>
        <p:txBody>
          <a:bodyPr/>
          <a:lstStyle/>
          <a:p>
            <a:r>
              <a:rPr lang="ru-RU" b="1" dirty="0"/>
              <a:t>Обучение персонала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9084F2-5430-40C0-B064-7B6BC58EC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92" y="2246600"/>
            <a:ext cx="4739216" cy="3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50C00F2-4FE2-4462-9AA6-4A826F433670}"/>
              </a:ext>
            </a:extLst>
          </p:cNvPr>
          <p:cNvSpPr/>
          <p:nvPr/>
        </p:nvSpPr>
        <p:spPr>
          <a:xfrm>
            <a:off x="1456266" y="500061"/>
            <a:ext cx="9648178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7403-76AF-4306-8244-4CB02EF2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11" y="500061"/>
            <a:ext cx="9731022" cy="91830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Тканевая или войлочная основа линолеума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55C61-E7BE-4FC4-9610-5C2C40DE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A9EDD2B4-6988-4AE4-802E-889BECD6C14D}"/>
              </a:ext>
            </a:extLst>
          </p:cNvPr>
          <p:cNvSpPr txBox="1">
            <a:spLocks/>
          </p:cNvSpPr>
          <p:nvPr/>
        </p:nvSpPr>
        <p:spPr>
          <a:xfrm>
            <a:off x="406401" y="1501422"/>
            <a:ext cx="4436532" cy="443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/>
              <a:t>Преимущества:</a:t>
            </a:r>
          </a:p>
          <a:p>
            <a:r>
              <a:rPr lang="ru-RU" sz="1500" dirty="0">
                <a:highlight>
                  <a:srgbClr val="00FF00"/>
                </a:highlight>
              </a:rPr>
              <a:t>Из-за текстильной основы материал обеспечивает хорошую тепло- и звукоизоляцию</a:t>
            </a:r>
          </a:p>
          <a:p>
            <a:r>
              <a:rPr lang="ru-RU" sz="1500" dirty="0">
                <a:highlight>
                  <a:srgbClr val="00FF00"/>
                </a:highlight>
              </a:rPr>
              <a:t>Морозостойкость</a:t>
            </a:r>
          </a:p>
          <a:p>
            <a:r>
              <a:rPr lang="ru-RU" sz="1500" dirty="0">
                <a:highlight>
                  <a:srgbClr val="00FF00"/>
                </a:highlight>
              </a:rPr>
              <a:t>Упругость и прочность на разрыв</a:t>
            </a:r>
          </a:p>
          <a:p>
            <a:r>
              <a:rPr lang="ru-RU" sz="1500" dirty="0">
                <a:highlight>
                  <a:srgbClr val="00FF00"/>
                </a:highlight>
              </a:rPr>
              <a:t>Не требует трудоемкой подготовки основания к монтажным работам</a:t>
            </a:r>
          </a:p>
          <a:p>
            <a:r>
              <a:rPr lang="ru-RU" sz="1500" dirty="0"/>
              <a:t>Простота ухода, материал устойчив к воздействию обычных моющих веществ</a:t>
            </a:r>
          </a:p>
          <a:p>
            <a:r>
              <a:rPr lang="ru-RU" sz="1500" dirty="0">
                <a:highlight>
                  <a:srgbClr val="00FF00"/>
                </a:highlight>
              </a:rPr>
              <a:t>Тактильные ощущения при ходьбе</a:t>
            </a:r>
          </a:p>
          <a:p>
            <a:r>
              <a:rPr lang="ru-RU" sz="1500" dirty="0"/>
              <a:t>Богатство цветовой палитры продукции</a:t>
            </a:r>
            <a:endParaRPr lang="ru-RU" sz="1700" dirty="0"/>
          </a:p>
          <a:p>
            <a:pPr marL="0" indent="0">
              <a:buNone/>
            </a:pPr>
            <a:r>
              <a:rPr lang="ru-RU" sz="1700" b="1" dirty="0"/>
              <a:t>Недостатки:</a:t>
            </a:r>
          </a:p>
          <a:p>
            <a:r>
              <a:rPr lang="ru-RU" sz="1500" dirty="0"/>
              <a:t>Низкая влагостойкость</a:t>
            </a:r>
          </a:p>
          <a:p>
            <a:r>
              <a:rPr lang="ru-RU" sz="1500" dirty="0"/>
              <a:t>Следы от тяжёлой мебели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A94579-AAFE-4A3B-B6CC-C5B7CBB4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79" y="2021071"/>
            <a:ext cx="5808465" cy="40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7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417FF-4076-4B30-8C2B-E4AB60387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BACBDF4-69D5-4451-AD65-9D3539652BAC}"/>
              </a:ext>
            </a:extLst>
          </p:cNvPr>
          <p:cNvSpPr txBox="1">
            <a:spLocks/>
          </p:cNvSpPr>
          <p:nvPr/>
        </p:nvSpPr>
        <p:spPr>
          <a:xfrm>
            <a:off x="6495730" y="1794934"/>
            <a:ext cx="4608714" cy="477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/>
              <a:t>Преимущества: </a:t>
            </a:r>
          </a:p>
          <a:p>
            <a:r>
              <a:rPr lang="ru-RU" sz="2100" dirty="0">
                <a:highlight>
                  <a:srgbClr val="00FF00"/>
                </a:highlight>
              </a:rPr>
              <a:t>из-за маленькой толщины минимальна деформация при установки мебели;</a:t>
            </a:r>
          </a:p>
          <a:p>
            <a:r>
              <a:rPr lang="ru-RU" sz="2100" dirty="0"/>
              <a:t>наличие диэлектрических свойств;</a:t>
            </a:r>
          </a:p>
          <a:p>
            <a:r>
              <a:rPr lang="ru-RU" sz="2100" dirty="0"/>
              <a:t>экологичность;</a:t>
            </a:r>
          </a:p>
          <a:p>
            <a:r>
              <a:rPr lang="ru-RU" sz="2100" dirty="0">
                <a:highlight>
                  <a:srgbClr val="00FF00"/>
                </a:highlight>
              </a:rPr>
              <a:t>неподверженность гниению;</a:t>
            </a:r>
          </a:p>
          <a:p>
            <a:r>
              <a:rPr lang="ru-RU" sz="2100" dirty="0"/>
              <a:t>большой выбор оттенков и узоров;</a:t>
            </a:r>
          </a:p>
          <a:p>
            <a:r>
              <a:rPr lang="ru-RU" sz="2100" dirty="0"/>
              <a:t>простота укладки.</a:t>
            </a:r>
          </a:p>
          <a:p>
            <a:pPr marL="0" indent="0">
              <a:buNone/>
            </a:pPr>
            <a:r>
              <a:rPr lang="ru-RU" sz="2200" b="1" dirty="0"/>
              <a:t>Недостатки:</a:t>
            </a:r>
          </a:p>
          <a:p>
            <a:r>
              <a:rPr lang="ru-RU" sz="2100" dirty="0"/>
              <a:t>требует подготовки основания к монтажным работам</a:t>
            </a:r>
            <a:endParaRPr lang="ru-RU" sz="2100" b="1" dirty="0"/>
          </a:p>
          <a:p>
            <a:r>
              <a:rPr lang="ru-RU" sz="2100" dirty="0"/>
              <a:t>чувствительность к повышенным температурам;</a:t>
            </a:r>
          </a:p>
          <a:p>
            <a:r>
              <a:rPr lang="ru-RU" sz="2100" dirty="0"/>
              <a:t>неустойчивость к щелочам и различным химическим растворителям;</a:t>
            </a:r>
          </a:p>
          <a:p>
            <a:r>
              <a:rPr lang="ru-RU" sz="2100" dirty="0"/>
              <a:t>снижение эластичности при падении температуры.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336B6A-2E65-49F0-AC57-9F580219C070}"/>
              </a:ext>
            </a:extLst>
          </p:cNvPr>
          <p:cNvSpPr/>
          <p:nvPr/>
        </p:nvSpPr>
        <p:spPr>
          <a:xfrm>
            <a:off x="1456266" y="500061"/>
            <a:ext cx="9648178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752D873-32FC-452A-9E18-B17FB9D880A1}"/>
              </a:ext>
            </a:extLst>
          </p:cNvPr>
          <p:cNvSpPr txBox="1">
            <a:spLocks/>
          </p:cNvSpPr>
          <p:nvPr/>
        </p:nvSpPr>
        <p:spPr>
          <a:xfrm>
            <a:off x="1614311" y="500061"/>
            <a:ext cx="9731022" cy="91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ПВХ основа линолеума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550843-3874-483D-823D-B99E492A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6" y="2053771"/>
            <a:ext cx="4314137" cy="38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445C8F-FD02-4D20-8A7D-3CCEF66D7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90070"/>
            <a:ext cx="3668889" cy="3559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Защитный слой обеспечивает сохранность эстетических и эксплуатационных свойств напольных ПВХ-покрытий, независимо от их разновидности, увеличивает устойчивость к различным видам повреждений, воздействию негативных факторов, в том числе к нагрузкам и влаге.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Чем толще защитный слой, тем износоустойчевее линолеум.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0258F60-A899-4ED6-AEA3-C3F2F6C3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Толщина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защитного слоя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E0FBA-C58F-4314-845E-D5744F4D8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854" y="1870557"/>
            <a:ext cx="6797629" cy="42614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081A86-8C8E-4A98-AF45-8AB6AF77D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</p:spTree>
    <p:extLst>
      <p:ext uri="{BB962C8B-B14F-4D97-AF65-F5344CB8AC3E}">
        <p14:creationId xmlns:p14="http://schemas.microsoft.com/office/powerpoint/2010/main" val="45415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A15D12-7F0D-4087-8104-AE760468D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Управдом – ассортимент частично пересекается</a:t>
            </a:r>
          </a:p>
          <a:p>
            <a:pPr marL="0" indent="0">
              <a:buNone/>
            </a:pPr>
            <a:r>
              <a:rPr lang="ru-RU" dirty="0"/>
              <a:t>Недостатки: навязчивые, заскриптованные менеджеры/ завышенные цены </a:t>
            </a:r>
          </a:p>
          <a:p>
            <a:pPr marL="0" indent="0">
              <a:buNone/>
            </a:pPr>
            <a:r>
              <a:rPr lang="ru-RU" dirty="0"/>
              <a:t>Преимущества: товар в наличии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Сайт Строй 52 (Линолеум 52, </a:t>
            </a:r>
            <a:r>
              <a:rPr lang="en-US" dirty="0"/>
              <a:t>Tarkett Store</a:t>
            </a:r>
            <a:r>
              <a:rPr lang="ru-RU" dirty="0"/>
              <a:t>) – </a:t>
            </a:r>
            <a:r>
              <a:rPr lang="en-US" dirty="0"/>
              <a:t>Tarkett</a:t>
            </a:r>
          </a:p>
          <a:p>
            <a:pPr marL="0" indent="0">
              <a:buNone/>
            </a:pPr>
            <a:r>
              <a:rPr lang="ru-RU" dirty="0"/>
              <a:t>Недостатки: высокие цены  </a:t>
            </a:r>
          </a:p>
          <a:p>
            <a:pPr marL="0" indent="0">
              <a:buNone/>
            </a:pPr>
            <a:r>
              <a:rPr lang="ru-RU" dirty="0"/>
              <a:t>Преимущества: товар в наличии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BADE95-79CE-4994-9818-E57C822C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4DEE5BF3-8DA1-4544-A7E7-06304CD2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конкурентов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9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571C2F-F8E0-4414-A415-3DED3855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227"/>
            <a:ext cx="10515600" cy="424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Кто наш клиент???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Люди которые планируют ремонт (Еще ничего не купили, и только прицениваются)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Те кто пришли за чистовыми строительными материалами (Они в процессе ремонта и как раз выбирают чистовые отделочные материалы)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/>
              <a:t>Те кто пришли за черновыми строительными материалами (Уже в процессе ремонта. Уточняем выбрали или купили они чистовые материалы)  </a:t>
            </a:r>
          </a:p>
          <a:p>
            <a:pPr marL="0" indent="0">
              <a:buNone/>
            </a:pPr>
            <a:r>
              <a:rPr lang="ru-RU" sz="1800" dirty="0"/>
              <a:t>Наши действия!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М- Знакомство и выявление к какой группе людей они относятся.</a:t>
            </a:r>
          </a:p>
          <a:p>
            <a:pPr marL="0" indent="0">
              <a:buNone/>
            </a:pPr>
            <a:r>
              <a:rPr lang="ru-RU" sz="1800" dirty="0"/>
              <a:t>Группа 1/2 Это целевой клиент - переходим к </a:t>
            </a:r>
            <a:r>
              <a:rPr lang="ru-RU" sz="1800" b="1" dirty="0"/>
              <a:t>выявлению потребностей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601D4C-1A8F-4219-BBD0-77AA06AF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F414EE-C3B8-4E27-8224-C4F9B0C7EC56}"/>
              </a:ext>
            </a:extLst>
          </p:cNvPr>
          <p:cNvSpPr/>
          <p:nvPr/>
        </p:nvSpPr>
        <p:spPr>
          <a:xfrm>
            <a:off x="1271911" y="500060"/>
            <a:ext cx="9648178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C95EA1-74F8-4CFF-A154-42B5763A95FC}"/>
              </a:ext>
            </a:extLst>
          </p:cNvPr>
          <p:cNvSpPr txBox="1">
            <a:spLocks/>
          </p:cNvSpPr>
          <p:nvPr/>
        </p:nvSpPr>
        <p:spPr>
          <a:xfrm>
            <a:off x="1414844" y="525989"/>
            <a:ext cx="9731022" cy="91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Установление контакта</a:t>
            </a:r>
          </a:p>
        </p:txBody>
      </p:sp>
    </p:spTree>
    <p:extLst>
      <p:ext uri="{BB962C8B-B14F-4D97-AF65-F5344CB8AC3E}">
        <p14:creationId xmlns:p14="http://schemas.microsoft.com/office/powerpoint/2010/main" val="7670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423EB5-6BDD-4F1E-9C5E-EF49C17B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/>
              <a:t>М- </a:t>
            </a:r>
            <a:r>
              <a:rPr lang="ru-RU" sz="2000" dirty="0"/>
              <a:t>Вы уже выбрали линолеум или обои?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/>
              <a:t>В первую очередь закрываем его фактическую потребность в черновых отделочных материалах.</a:t>
            </a:r>
          </a:p>
          <a:p>
            <a:pPr marL="0" indent="0">
              <a:buNone/>
            </a:pPr>
            <a:r>
              <a:rPr lang="ru-RU" sz="2000" dirty="0"/>
              <a:t>Если клиент идет на контакт, уточняем что выбрали и где. </a:t>
            </a:r>
          </a:p>
          <a:p>
            <a:pPr marL="0" indent="0">
              <a:buNone/>
            </a:pPr>
            <a:r>
              <a:rPr lang="ru-RU" sz="2000" dirty="0"/>
              <a:t>К- Клиент выбрал где-то, но не купил (есть шанс переубедить)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Группа 3.1 </a:t>
            </a:r>
            <a:r>
              <a:rPr lang="ru-RU" sz="1800" dirty="0"/>
              <a:t>Выбрали, но не купили.</a:t>
            </a:r>
          </a:p>
          <a:p>
            <a:pPr marL="0" indent="0">
              <a:buNone/>
            </a:pPr>
            <a:r>
              <a:rPr lang="ru-RU" sz="1800" b="1" dirty="0"/>
              <a:t>Чистовые материалы это доп. продажа!</a:t>
            </a:r>
          </a:p>
          <a:p>
            <a:pPr marL="0" indent="0">
              <a:buNone/>
            </a:pPr>
            <a:r>
              <a:rPr lang="ru-RU" sz="1800" b="1" dirty="0"/>
              <a:t>М</a:t>
            </a:r>
            <a:r>
              <a:rPr lang="ru-RU" sz="1800" dirty="0"/>
              <a:t> – Мы работаем на прямую с дистрибьютерами, возможно мы предложим вам тоже самое, но дешевле. Или какую-то альтернативу в том же качестве, но с более выгодными ценами. </a:t>
            </a:r>
          </a:p>
          <a:p>
            <a:pPr marL="0" indent="0">
              <a:buNone/>
            </a:pPr>
            <a:r>
              <a:rPr lang="ru-RU" sz="1800" dirty="0"/>
              <a:t>При согласии клиента переходим к</a:t>
            </a:r>
            <a:r>
              <a:rPr lang="ru-RU" sz="1800" b="1" dirty="0"/>
              <a:t> выявлению потребностей.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2000" b="1" dirty="0"/>
              <a:t>Группа 3.2 </a:t>
            </a:r>
            <a:r>
              <a:rPr lang="ru-RU" sz="1800" dirty="0"/>
              <a:t>Выбрал и купил чистовые материалы – это нецелевой клиент, предложение может быть ещё актуально в будущем. Консультирование по запросу  рассказываете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D601E-E467-4D9B-A23B-9922A5B4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D5136DA-719F-4C9E-A8B3-4B2EE720443A}"/>
              </a:ext>
            </a:extLst>
          </p:cNvPr>
          <p:cNvSpPr/>
          <p:nvPr/>
        </p:nvSpPr>
        <p:spPr>
          <a:xfrm>
            <a:off x="1271911" y="500060"/>
            <a:ext cx="9648178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2654529-120F-4093-9D45-69E2E2E90070}"/>
              </a:ext>
            </a:extLst>
          </p:cNvPr>
          <p:cNvSpPr txBox="1">
            <a:spLocks/>
          </p:cNvSpPr>
          <p:nvPr/>
        </p:nvSpPr>
        <p:spPr>
          <a:xfrm>
            <a:off x="1414844" y="525989"/>
            <a:ext cx="9731022" cy="91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Группа 3</a:t>
            </a:r>
          </a:p>
        </p:txBody>
      </p:sp>
    </p:spTree>
    <p:extLst>
      <p:ext uri="{BB962C8B-B14F-4D97-AF65-F5344CB8AC3E}">
        <p14:creationId xmlns:p14="http://schemas.microsoft.com/office/powerpoint/2010/main" val="346688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25395C-C2F7-463D-9914-2089CD9B0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81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Назначение помещения</a:t>
            </a:r>
          </a:p>
          <a:p>
            <a:pPr marL="0" indent="0">
              <a:buNone/>
            </a:pPr>
            <a:r>
              <a:rPr lang="ru-RU" sz="1800" b="1" dirty="0"/>
              <a:t>М</a:t>
            </a:r>
            <a:r>
              <a:rPr lang="ru-RU" sz="1800" dirty="0"/>
              <a:t> – Какое помещение? (кухня, комната, офис и т.д.)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000" dirty="0"/>
              <a:t>Подготовка поверхности </a:t>
            </a:r>
          </a:p>
          <a:p>
            <a:pPr marL="0" indent="0">
              <a:buNone/>
            </a:pPr>
            <a:r>
              <a:rPr lang="ru-RU" sz="1800" b="1" dirty="0"/>
              <a:t>М</a:t>
            </a:r>
            <a:r>
              <a:rPr lang="ru-RU" sz="1800" dirty="0"/>
              <a:t> - Что на полу? На что будут стелить: бетон, доски, листовые материалы? Есть ли стыки перепады?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r>
              <a:rPr lang="ru-RU" sz="2000" dirty="0"/>
              <a:t>Размеры</a:t>
            </a:r>
          </a:p>
          <a:p>
            <a:pPr marL="0" indent="0">
              <a:buNone/>
            </a:pPr>
            <a:r>
              <a:rPr lang="ru-RU" sz="1800" b="1" dirty="0"/>
              <a:t>М </a:t>
            </a:r>
            <a:r>
              <a:rPr lang="ru-RU" sz="1800" dirty="0"/>
              <a:t>– Какие размеры кусков Вам необходимы? (размеры должны быть с запасом 10см для возможности разворотов) Наличие ниш, проемов взяты ли в расчет?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000" dirty="0"/>
              <a:t>Предпочтения по цвету</a:t>
            </a:r>
          </a:p>
          <a:p>
            <a:pPr marL="0" indent="0">
              <a:buNone/>
            </a:pPr>
            <a:r>
              <a:rPr lang="ru-RU" sz="1800" b="1" dirty="0"/>
              <a:t>М</a:t>
            </a:r>
            <a:r>
              <a:rPr lang="ru-RU" sz="1800" dirty="0"/>
              <a:t> – Какой цвет Вам необходим?</a:t>
            </a:r>
          </a:p>
          <a:p>
            <a:pPr marL="0" indent="0">
              <a:buNone/>
            </a:pPr>
            <a:r>
              <a:rPr lang="ru-RU" sz="1800" dirty="0"/>
              <a:t>  </a:t>
            </a:r>
          </a:p>
          <a:p>
            <a:r>
              <a:rPr lang="ru-RU" sz="2000" dirty="0"/>
              <a:t>Бюджет</a:t>
            </a:r>
          </a:p>
          <a:p>
            <a:pPr marL="0" indent="0">
              <a:buNone/>
            </a:pPr>
            <a:r>
              <a:rPr lang="ru-RU" sz="1800" b="1" dirty="0"/>
              <a:t>М</a:t>
            </a:r>
            <a:r>
              <a:rPr lang="ru-RU" sz="1800" dirty="0"/>
              <a:t> – На какую сумму Вы рассчитываете?  Какую сумму Вам озвучили?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CDC7C-6B20-451C-B2FE-9AFE13394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C832C88-8A14-4940-BFB1-6B1CB82E6E7C}"/>
              </a:ext>
            </a:extLst>
          </p:cNvPr>
          <p:cNvSpPr/>
          <p:nvPr/>
        </p:nvSpPr>
        <p:spPr>
          <a:xfrm>
            <a:off x="1271911" y="500060"/>
            <a:ext cx="9648178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F26A0B1-3C71-443C-BB68-5C0826130F4C}"/>
              </a:ext>
            </a:extLst>
          </p:cNvPr>
          <p:cNvSpPr txBox="1">
            <a:spLocks/>
          </p:cNvSpPr>
          <p:nvPr/>
        </p:nvSpPr>
        <p:spPr>
          <a:xfrm>
            <a:off x="1414844" y="525989"/>
            <a:ext cx="9731022" cy="91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Выявление потребностей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397565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0DB769-F7EE-4362-9AF7-891CE9DF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004" y="1470226"/>
            <a:ext cx="4025591" cy="4975179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Дома, квартиры требуется ворс: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Коллекции: Форум / </a:t>
            </a:r>
            <a:r>
              <a:rPr lang="ru-RU" sz="1600" dirty="0" err="1"/>
              <a:t>Гринлайн</a:t>
            </a:r>
            <a:r>
              <a:rPr lang="ru-RU" sz="1600" dirty="0"/>
              <a:t> / </a:t>
            </a:r>
            <a:r>
              <a:rPr lang="ru-RU" sz="1600" dirty="0" err="1"/>
              <a:t>Магнатекс</a:t>
            </a:r>
            <a:endParaRPr lang="ru-RU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 err="1"/>
              <a:t>Тексмарк</a:t>
            </a:r>
            <a:r>
              <a:rPr lang="ru-RU" sz="1600" dirty="0"/>
              <a:t> / </a:t>
            </a:r>
            <a:r>
              <a:rPr lang="ru-RU" sz="1600" dirty="0" err="1"/>
              <a:t>ТексАРТ</a:t>
            </a:r>
            <a:r>
              <a:rPr lang="ru-RU" sz="16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Мегаполис / Олимпия / Фортуна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Петергоф / </a:t>
            </a:r>
            <a:r>
              <a:rPr lang="ru-RU" sz="1600" dirty="0" err="1"/>
              <a:t>Аванта</a:t>
            </a:r>
            <a:r>
              <a:rPr lang="ru-RU" sz="1600" dirty="0"/>
              <a:t> / </a:t>
            </a:r>
            <a:r>
              <a:rPr lang="ru-RU" sz="1600" dirty="0" err="1"/>
              <a:t>Симпли</a:t>
            </a:r>
            <a:r>
              <a:rPr lang="ru-RU" sz="1600" dirty="0"/>
              <a:t> / Базис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Коммерческое назначение: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Премиум / Центра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Сириус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Респект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Мастер / </a:t>
            </a:r>
            <a:r>
              <a:rPr lang="ru-RU" sz="1600" dirty="0" err="1"/>
              <a:t>Корса</a:t>
            </a:r>
            <a:endParaRPr lang="ru-RU" sz="1600" dirty="0"/>
          </a:p>
          <a:p>
            <a:pPr algn="l"/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1459F4-DFC1-4E45-B5F0-19E31050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94263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DCD26B6-8E4D-428F-9C40-F0227B651E32}"/>
              </a:ext>
            </a:extLst>
          </p:cNvPr>
          <p:cNvSpPr/>
          <p:nvPr/>
        </p:nvSpPr>
        <p:spPr>
          <a:xfrm>
            <a:off x="1271911" y="500060"/>
            <a:ext cx="9648178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2C3F1D-E2BB-460A-8ED4-FC6D7346341B}"/>
              </a:ext>
            </a:extLst>
          </p:cNvPr>
          <p:cNvSpPr txBox="1">
            <a:spLocks/>
          </p:cNvSpPr>
          <p:nvPr/>
        </p:nvSpPr>
        <p:spPr>
          <a:xfrm>
            <a:off x="1414844" y="525989"/>
            <a:ext cx="9731022" cy="91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Презентация товара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F777A69-732C-4298-A315-BD84BBA00C02}"/>
              </a:ext>
            </a:extLst>
          </p:cNvPr>
          <p:cNvSpPr txBox="1">
            <a:spLocks/>
          </p:cNvSpPr>
          <p:nvPr/>
        </p:nvSpPr>
        <p:spPr>
          <a:xfrm>
            <a:off x="6280355" y="1424068"/>
            <a:ext cx="4025591" cy="497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/>
              <a:t>Дома, квартиры не требуют ворса: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Премиум / Центра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Сириус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Респект / Порто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Интер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Мастер / </a:t>
            </a:r>
            <a:r>
              <a:rPr lang="ru-RU" sz="1600" dirty="0" err="1"/>
              <a:t>Корса</a:t>
            </a:r>
            <a:endParaRPr lang="ru-RU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 err="1"/>
              <a:t>Трэнд</a:t>
            </a:r>
            <a:endParaRPr lang="ru-RU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Эко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361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12C7726-6E53-41DC-8B1E-292BF21EA870}"/>
              </a:ext>
            </a:extLst>
          </p:cNvPr>
          <p:cNvSpPr/>
          <p:nvPr/>
        </p:nvSpPr>
        <p:spPr>
          <a:xfrm>
            <a:off x="2637845" y="485323"/>
            <a:ext cx="6802719" cy="937116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5D6D6-D2B5-477D-886E-F4924540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Производители линолеума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BF6554B-5D03-4022-8337-61D25753D562}"/>
              </a:ext>
            </a:extLst>
          </p:cNvPr>
          <p:cNvSpPr txBox="1">
            <a:spLocks/>
          </p:cNvSpPr>
          <p:nvPr/>
        </p:nvSpPr>
        <p:spPr>
          <a:xfrm>
            <a:off x="5087055" y="1825624"/>
            <a:ext cx="2017889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71B47AF-AC53-44BB-B9A4-C0EC427E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2" y="2904867"/>
            <a:ext cx="1951567" cy="19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6ED175-F484-4D56-ABF0-A4FB450B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22" y="3608522"/>
            <a:ext cx="1951567" cy="4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8A5FB84-56D5-429B-BEEE-1BD435CA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39" y="3389298"/>
            <a:ext cx="2339998" cy="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3D23DC9-857D-4F69-B3ED-1B5A4596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9" y="4467319"/>
            <a:ext cx="1337838" cy="7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A50487F-3E9F-48C7-A995-888FDA44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68" y="4285142"/>
            <a:ext cx="1221142" cy="12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A8D4178-5989-4D15-A595-F0E9F0AA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66" y="4316371"/>
            <a:ext cx="1387660" cy="5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893C2B60-1D8F-4C15-B46D-41AA5FA333E7}"/>
              </a:ext>
            </a:extLst>
          </p:cNvPr>
          <p:cNvSpPr/>
          <p:nvPr/>
        </p:nvSpPr>
        <p:spPr>
          <a:xfrm>
            <a:off x="5892451" y="1545097"/>
            <a:ext cx="293511" cy="12079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B6F7912-0C39-4E01-B598-C1B397B3758F}"/>
              </a:ext>
            </a:extLst>
          </p:cNvPr>
          <p:cNvSpPr/>
          <p:nvPr/>
        </p:nvSpPr>
        <p:spPr>
          <a:xfrm rot="2408486">
            <a:off x="3367960" y="1560163"/>
            <a:ext cx="293511" cy="12079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CB254E45-1924-49E6-BFE7-EC864D8E162E}"/>
              </a:ext>
            </a:extLst>
          </p:cNvPr>
          <p:cNvSpPr/>
          <p:nvPr/>
        </p:nvSpPr>
        <p:spPr>
          <a:xfrm rot="18900000">
            <a:off x="8028983" y="1471974"/>
            <a:ext cx="293511" cy="12079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3DF73EC-C935-4379-A168-9054473DC444}"/>
              </a:ext>
            </a:extLst>
          </p:cNvPr>
          <p:cNvSpPr txBox="1">
            <a:spLocks/>
          </p:cNvSpPr>
          <p:nvPr/>
        </p:nvSpPr>
        <p:spPr>
          <a:xfrm>
            <a:off x="1118574" y="2793611"/>
            <a:ext cx="3645138" cy="96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/>
              <a:t>Страна Германия</a:t>
            </a:r>
          </a:p>
          <a:p>
            <a:pPr marL="0" indent="0">
              <a:buNone/>
            </a:pPr>
            <a:r>
              <a:rPr lang="ru-RU" sz="1900" b="1" dirty="0"/>
              <a:t>На рынке СНГ с 1995г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26525AF-78A9-4F22-B124-1C1C48551DAE}"/>
              </a:ext>
            </a:extLst>
          </p:cNvPr>
          <p:cNvSpPr txBox="1">
            <a:spLocks/>
          </p:cNvSpPr>
          <p:nvPr/>
        </p:nvSpPr>
        <p:spPr>
          <a:xfrm>
            <a:off x="4763712" y="2802151"/>
            <a:ext cx="3645138" cy="96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/>
              <a:t>Страна Словения</a:t>
            </a:r>
          </a:p>
          <a:p>
            <a:pPr marL="0" indent="0">
              <a:buNone/>
            </a:pPr>
            <a:r>
              <a:rPr lang="ru-RU" sz="1900" b="1" dirty="0"/>
              <a:t>На рынке СНГ с 2010г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43798948-BDAC-4783-A7DB-73EDD846FA1E}"/>
              </a:ext>
            </a:extLst>
          </p:cNvPr>
          <p:cNvSpPr txBox="1">
            <a:spLocks/>
          </p:cNvSpPr>
          <p:nvPr/>
        </p:nvSpPr>
        <p:spPr>
          <a:xfrm>
            <a:off x="8175738" y="2753008"/>
            <a:ext cx="3645138" cy="96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/>
              <a:t>Страна Бельгия</a:t>
            </a:r>
          </a:p>
          <a:p>
            <a:pPr marL="0" indent="0">
              <a:buNone/>
            </a:pPr>
            <a:r>
              <a:rPr lang="ru-RU" sz="1900" b="1" dirty="0"/>
              <a:t>На рынке СНГ с 2017г </a:t>
            </a:r>
            <a:endParaRPr lang="ru-RU" sz="2000" dirty="0"/>
          </a:p>
          <a:p>
            <a:endParaRPr lang="ru-RU" sz="2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D8AFDB-1253-414F-B281-AE65C5E9AD42}"/>
              </a:ext>
            </a:extLst>
          </p:cNvPr>
          <p:cNvCxnSpPr/>
          <p:nvPr/>
        </p:nvCxnSpPr>
        <p:spPr>
          <a:xfrm>
            <a:off x="4016260" y="2720426"/>
            <a:ext cx="0" cy="2890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88DBD26-7347-4341-B007-F906F4948B52}"/>
              </a:ext>
            </a:extLst>
          </p:cNvPr>
          <p:cNvCxnSpPr/>
          <p:nvPr/>
        </p:nvCxnSpPr>
        <p:spPr>
          <a:xfrm>
            <a:off x="7670543" y="2676992"/>
            <a:ext cx="0" cy="2890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4" name="Picture 20" descr="Виниловые рулоны Beauflor">
            <a:extLst>
              <a:ext uri="{FF2B5EF4-FFF2-40B4-BE49-F238E27FC236}">
                <a16:creationId xmlns:a16="http://schemas.microsoft.com/office/drawing/2014/main" id="{20FD236C-C4FD-4174-B169-3B42D812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51" y="4330479"/>
            <a:ext cx="1317146" cy="7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F4C460D-8A0C-45EB-8564-8D1A9106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66" y="4953681"/>
            <a:ext cx="1887824" cy="7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E08F7F-5EBA-4A70-AECD-13AD75DC46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</p:spTree>
    <p:extLst>
      <p:ext uri="{BB962C8B-B14F-4D97-AF65-F5344CB8AC3E}">
        <p14:creationId xmlns:p14="http://schemas.microsoft.com/office/powerpoint/2010/main" val="220583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32CFF91-526B-4B59-BE8C-1510B844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78" y="0"/>
            <a:ext cx="1951567" cy="19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B539745-D616-4510-BCF2-67841D26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34" y="727005"/>
            <a:ext cx="1951567" cy="4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C710FAF-8771-4A01-8F90-86EE9EC5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51" y="507781"/>
            <a:ext cx="2339998" cy="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6F8C3FEB-3306-4D28-8966-3DECC6A1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54" y="1128888"/>
            <a:ext cx="1221142" cy="11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275B172-20D7-4FA9-B189-AF9C5989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76" y="1462778"/>
            <a:ext cx="1387660" cy="5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6F6AFC0-37F7-4181-8D44-BFBD511286CC}"/>
              </a:ext>
            </a:extLst>
          </p:cNvPr>
          <p:cNvSpPr txBox="1">
            <a:spLocks/>
          </p:cNvSpPr>
          <p:nvPr/>
        </p:nvSpPr>
        <p:spPr>
          <a:xfrm>
            <a:off x="408155" y="2197064"/>
            <a:ext cx="3668888" cy="304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/>
              <a:t>Преимущества:</a:t>
            </a:r>
          </a:p>
          <a:p>
            <a:r>
              <a:rPr lang="ru-RU" sz="1700" dirty="0"/>
              <a:t>Известность (60% рынка СНГ)</a:t>
            </a:r>
          </a:p>
          <a:p>
            <a:r>
              <a:rPr lang="ru-RU" sz="1700" dirty="0"/>
              <a:t>Разнообразие цветов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b="1" dirty="0"/>
              <a:t>Недостатки:</a:t>
            </a:r>
          </a:p>
          <a:p>
            <a:r>
              <a:rPr lang="ru-RU" sz="1700" dirty="0"/>
              <a:t>Высокая цена</a:t>
            </a:r>
          </a:p>
          <a:p>
            <a:r>
              <a:rPr lang="ru-RU" sz="1700" dirty="0"/>
              <a:t>Высокая конкуренция</a:t>
            </a:r>
          </a:p>
          <a:p>
            <a:r>
              <a:rPr lang="ru-RU" sz="1700" dirty="0"/>
              <a:t>Жёсткое регулирование цен</a:t>
            </a:r>
          </a:p>
          <a:p>
            <a:endParaRPr lang="ru-RU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F1E435-23A1-4E98-8A69-5790EE0C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9" y="1249202"/>
            <a:ext cx="1337838" cy="7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4B23B4FA-D29A-4B05-A4B5-546771338C1F}"/>
              </a:ext>
            </a:extLst>
          </p:cNvPr>
          <p:cNvSpPr txBox="1">
            <a:spLocks/>
          </p:cNvSpPr>
          <p:nvPr/>
        </p:nvSpPr>
        <p:spPr>
          <a:xfrm>
            <a:off x="4201416" y="2203129"/>
            <a:ext cx="3969093" cy="3891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Преимущества:</a:t>
            </a:r>
          </a:p>
          <a:p>
            <a:r>
              <a:rPr lang="ru-RU" sz="2000" dirty="0"/>
              <a:t>Низкие цены</a:t>
            </a:r>
          </a:p>
          <a:p>
            <a:r>
              <a:rPr lang="ru-RU" sz="2000" dirty="0"/>
              <a:t>Минимум конкуренции</a:t>
            </a:r>
          </a:p>
          <a:p>
            <a:r>
              <a:rPr lang="ru-RU" sz="2000" dirty="0"/>
              <a:t>Более современное оборудование</a:t>
            </a:r>
          </a:p>
          <a:p>
            <a:r>
              <a:rPr lang="ru-RU" sz="2000" dirty="0"/>
              <a:t>Эксклюзивность дизайнов</a:t>
            </a:r>
          </a:p>
          <a:p>
            <a:r>
              <a:rPr lang="ru-RU" sz="2000" dirty="0"/>
              <a:t>Отсутствие регулирования цен</a:t>
            </a:r>
          </a:p>
          <a:p>
            <a:r>
              <a:rPr lang="ru-RU" sz="2000" dirty="0"/>
              <a:t>Полный цикл производства от сырья до конечного продукта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Недостатки:</a:t>
            </a:r>
          </a:p>
          <a:p>
            <a:r>
              <a:rPr lang="ru-RU" sz="2000" dirty="0"/>
              <a:t>Малая известность</a:t>
            </a:r>
          </a:p>
          <a:p>
            <a:r>
              <a:rPr lang="ru-RU" sz="2000" dirty="0"/>
              <a:t>Палитра цветов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F5D8D8A-C9CD-4E4F-A0A5-1CD6E55CA104}"/>
              </a:ext>
            </a:extLst>
          </p:cNvPr>
          <p:cNvCxnSpPr>
            <a:cxnSpLocks/>
          </p:cNvCxnSpPr>
          <p:nvPr/>
        </p:nvCxnSpPr>
        <p:spPr>
          <a:xfrm>
            <a:off x="4040010" y="727005"/>
            <a:ext cx="0" cy="5071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147F7BF-03A1-40A2-83E0-188F21E5A614}"/>
              </a:ext>
            </a:extLst>
          </p:cNvPr>
          <p:cNvCxnSpPr>
            <a:cxnSpLocks/>
          </p:cNvCxnSpPr>
          <p:nvPr/>
        </p:nvCxnSpPr>
        <p:spPr>
          <a:xfrm>
            <a:off x="8151992" y="727005"/>
            <a:ext cx="0" cy="5071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22DC207-0800-44EF-A1AF-A7C121512ACA}"/>
              </a:ext>
            </a:extLst>
          </p:cNvPr>
          <p:cNvSpPr txBox="1">
            <a:spLocks/>
          </p:cNvSpPr>
          <p:nvPr/>
        </p:nvSpPr>
        <p:spPr>
          <a:xfrm>
            <a:off x="8392824" y="2197064"/>
            <a:ext cx="3626184" cy="3774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Преимущества:</a:t>
            </a:r>
          </a:p>
          <a:p>
            <a:r>
              <a:rPr lang="ru-RU" sz="2000" dirty="0"/>
              <a:t>Средние цены</a:t>
            </a:r>
          </a:p>
          <a:p>
            <a:r>
              <a:rPr lang="ru-RU" sz="2000" dirty="0"/>
              <a:t>Минимум конкуренции</a:t>
            </a:r>
          </a:p>
          <a:p>
            <a:r>
              <a:rPr lang="ru-RU" sz="2000" dirty="0"/>
              <a:t>Современное оборудование</a:t>
            </a:r>
          </a:p>
          <a:p>
            <a:r>
              <a:rPr lang="ru-RU" sz="2000" dirty="0"/>
              <a:t>Отдел контроля качества </a:t>
            </a:r>
          </a:p>
          <a:p>
            <a:r>
              <a:rPr lang="ru-RU" sz="2000" dirty="0"/>
              <a:t>Эксклюзивность дизайнов</a:t>
            </a:r>
          </a:p>
          <a:p>
            <a:r>
              <a:rPr lang="ru-RU" sz="2000" dirty="0"/>
              <a:t>Отсутствие регулирования цен</a:t>
            </a:r>
          </a:p>
          <a:p>
            <a:r>
              <a:rPr lang="ru-RU" sz="2000" dirty="0"/>
              <a:t>Шести цветная печать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Недостатки:</a:t>
            </a:r>
          </a:p>
          <a:p>
            <a:r>
              <a:rPr lang="ru-RU" sz="2000" dirty="0"/>
              <a:t>Малая известность</a:t>
            </a:r>
          </a:p>
          <a:p>
            <a:r>
              <a:rPr lang="ru-RU" sz="2000" dirty="0"/>
              <a:t>Отсутствие бюджетного сегмента</a:t>
            </a:r>
          </a:p>
        </p:txBody>
      </p:sp>
      <p:pic>
        <p:nvPicPr>
          <p:cNvPr id="23" name="Picture 20" descr="Виниловые рулоны Beauflor">
            <a:extLst>
              <a:ext uri="{FF2B5EF4-FFF2-40B4-BE49-F238E27FC236}">
                <a16:creationId xmlns:a16="http://schemas.microsoft.com/office/drawing/2014/main" id="{464BA815-8CF5-4B42-8273-3E1AE1A0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50" y="1443644"/>
            <a:ext cx="848986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71FC704D-172A-4D78-B8A5-6C7F70DE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52" y="1423319"/>
            <a:ext cx="1216825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A6473B-41F2-476F-A65C-D0A5CF14A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</p:spTree>
    <p:extLst>
      <p:ext uri="{BB962C8B-B14F-4D97-AF65-F5344CB8AC3E}">
        <p14:creationId xmlns:p14="http://schemas.microsoft.com/office/powerpoint/2010/main" val="4463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FA4C51C-21B2-4925-9B12-7A57986A9CDB}"/>
              </a:ext>
            </a:extLst>
          </p:cNvPr>
          <p:cNvSpPr/>
          <p:nvPr/>
        </p:nvSpPr>
        <p:spPr>
          <a:xfrm>
            <a:off x="2736391" y="224925"/>
            <a:ext cx="6802719" cy="937116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BD6FECF-934C-4DEF-97B6-0FC5ED55A94B}"/>
              </a:ext>
            </a:extLst>
          </p:cNvPr>
          <p:cNvSpPr/>
          <p:nvPr/>
        </p:nvSpPr>
        <p:spPr>
          <a:xfrm>
            <a:off x="5306925" y="2202566"/>
            <a:ext cx="5044723" cy="937116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ADDC56B-BF92-442A-BF49-397A147F31E5}"/>
              </a:ext>
            </a:extLst>
          </p:cNvPr>
          <p:cNvSpPr/>
          <p:nvPr/>
        </p:nvSpPr>
        <p:spPr>
          <a:xfrm>
            <a:off x="2241812" y="2241047"/>
            <a:ext cx="2520722" cy="937116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4364A86-C795-4B64-8A26-27C6BF02A604}"/>
              </a:ext>
            </a:extLst>
          </p:cNvPr>
          <p:cNvSpPr/>
          <p:nvPr/>
        </p:nvSpPr>
        <p:spPr>
          <a:xfrm>
            <a:off x="269947" y="4728107"/>
            <a:ext cx="3013838" cy="111525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0896A53-BFBE-4334-866C-3894F03F2E60}"/>
              </a:ext>
            </a:extLst>
          </p:cNvPr>
          <p:cNvSpPr/>
          <p:nvPr/>
        </p:nvSpPr>
        <p:spPr>
          <a:xfrm>
            <a:off x="3766255" y="4399059"/>
            <a:ext cx="2566813" cy="1004236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0AFC1-B48B-475F-AB6F-C84A01F3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22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Технологии производства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B801C-0357-4585-916E-E619751E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16" y="2439105"/>
            <a:ext cx="2511885" cy="541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b="1" dirty="0" err="1"/>
              <a:t>Промазной</a:t>
            </a:r>
            <a:endParaRPr lang="ru-RU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F1AF2D6-D916-4397-86DA-C5E055389893}"/>
              </a:ext>
            </a:extLst>
          </p:cNvPr>
          <p:cNvSpPr txBox="1">
            <a:spLocks/>
          </p:cNvSpPr>
          <p:nvPr/>
        </p:nvSpPr>
        <p:spPr>
          <a:xfrm>
            <a:off x="5589881" y="2395255"/>
            <a:ext cx="5044723" cy="79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sz="3200" b="1" dirty="0" err="1"/>
              <a:t>Вальцево</a:t>
            </a:r>
            <a:r>
              <a:rPr lang="ru-RU" sz="3200" b="1" dirty="0"/>
              <a:t>-каландровый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20755E4-7C0E-4FBB-ACBE-F096E15F0D4F}"/>
              </a:ext>
            </a:extLst>
          </p:cNvPr>
          <p:cNvSpPr txBox="1">
            <a:spLocks/>
          </p:cNvSpPr>
          <p:nvPr/>
        </p:nvSpPr>
        <p:spPr>
          <a:xfrm>
            <a:off x="614257" y="4851287"/>
            <a:ext cx="2566813" cy="79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dirty="0"/>
              <a:t>Многослойное наливание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E8B5C09-BEA9-42C3-BC10-BFAB0979E8E0}"/>
              </a:ext>
            </a:extLst>
          </p:cNvPr>
          <p:cNvSpPr txBox="1">
            <a:spLocks/>
          </p:cNvSpPr>
          <p:nvPr/>
        </p:nvSpPr>
        <p:spPr>
          <a:xfrm>
            <a:off x="4085059" y="4631373"/>
            <a:ext cx="2329745" cy="79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dirty="0"/>
              <a:t>Склеивание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0641E461-3569-4DF3-8913-2B1C2D372531}"/>
              </a:ext>
            </a:extLst>
          </p:cNvPr>
          <p:cNvSpPr/>
          <p:nvPr/>
        </p:nvSpPr>
        <p:spPr>
          <a:xfrm rot="2408486">
            <a:off x="4178972" y="1119510"/>
            <a:ext cx="293511" cy="10221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E954A67E-41CB-4995-92F8-B323D3552FF3}"/>
              </a:ext>
            </a:extLst>
          </p:cNvPr>
          <p:cNvSpPr/>
          <p:nvPr/>
        </p:nvSpPr>
        <p:spPr>
          <a:xfrm rot="19159987">
            <a:off x="6778109" y="1133220"/>
            <a:ext cx="293511" cy="9664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DC3682D9-AB79-47D5-8007-20759EF2979B}"/>
              </a:ext>
            </a:extLst>
          </p:cNvPr>
          <p:cNvSpPr/>
          <p:nvPr/>
        </p:nvSpPr>
        <p:spPr>
          <a:xfrm rot="20047545">
            <a:off x="4178973" y="3308584"/>
            <a:ext cx="293511" cy="10555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16D8C84-8014-4986-8750-B3E5981772DE}"/>
              </a:ext>
            </a:extLst>
          </p:cNvPr>
          <p:cNvSpPr/>
          <p:nvPr/>
        </p:nvSpPr>
        <p:spPr>
          <a:xfrm rot="1673244">
            <a:off x="2095057" y="3241249"/>
            <a:ext cx="293511" cy="14334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043974-C22C-4921-8E1B-6BD30EE4B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7054B-82A3-4A0A-AF4B-1EE09FA9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64" y="3284324"/>
            <a:ext cx="3500262" cy="33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5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0CF98C-D390-4BF2-B9D3-E1AF43DBF55E}"/>
              </a:ext>
            </a:extLst>
          </p:cNvPr>
          <p:cNvSpPr/>
          <p:nvPr/>
        </p:nvSpPr>
        <p:spPr>
          <a:xfrm>
            <a:off x="1964266" y="516450"/>
            <a:ext cx="8263467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AF451C8-FA7D-437B-B89F-7CB32F35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dirty="0" err="1"/>
              <a:t>Промазной</a:t>
            </a:r>
            <a:r>
              <a:rPr lang="ru-RU" b="1" dirty="0"/>
              <a:t> способ производства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E94E82-4D48-46D0-8A8F-8333573646CE}"/>
              </a:ext>
            </a:extLst>
          </p:cNvPr>
          <p:cNvSpPr/>
          <p:nvPr/>
        </p:nvSpPr>
        <p:spPr>
          <a:xfrm>
            <a:off x="444498" y="2285220"/>
            <a:ext cx="43645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Нанесение на стеклохолст или на тканевую основу расплавленной поливинилхлоридной массы слоями. В состав такой массы уже входят специальные пластификаторы, стабилизаторы.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Наносится рисунок из 3-6 цветов.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Сушка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Нанесение защитных слоёв.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Пресс на котором делается теснение.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Нарезка роликов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EA9BFE0D-F961-4EDC-9C13-9E19D14A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95" y="1586084"/>
            <a:ext cx="6795207" cy="42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4E2251-0B19-4A23-B006-3D33994FB1C7}"/>
              </a:ext>
            </a:extLst>
          </p:cNvPr>
          <p:cNvSpPr/>
          <p:nvPr/>
        </p:nvSpPr>
        <p:spPr>
          <a:xfrm>
            <a:off x="6878509" y="5846679"/>
            <a:ext cx="344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Гетерогенный линолеум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EDA0B-00F6-453B-A556-35FF3270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EB55E4E-869B-424D-864B-950E3FA2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95" y="1638386"/>
            <a:ext cx="6795207" cy="42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4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1446742F-C109-4E14-9582-E6AFA699A71E}"/>
              </a:ext>
            </a:extLst>
          </p:cNvPr>
          <p:cNvSpPr/>
          <p:nvPr/>
        </p:nvSpPr>
        <p:spPr>
          <a:xfrm rot="10800000">
            <a:off x="6096000" y="92464"/>
            <a:ext cx="4964699" cy="1843056"/>
          </a:xfrm>
          <a:prstGeom prst="rightArrow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C5F4F56-BDD6-439A-876D-5B2D9878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40210"/>
            <a:ext cx="5641625" cy="37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C191B0F1-3A92-4498-9D31-6CD994E6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83" y="2402786"/>
            <a:ext cx="6326461" cy="42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108C420-D4BA-4B97-B9CA-877634E6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492" y="629821"/>
            <a:ext cx="2782286" cy="768342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sz="2400" b="1" dirty="0"/>
              <a:t>Основа линолеума ПВХ или текстильная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2BCA8E-8A05-4A27-ACDB-8A1B526FB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D15FF99-74BB-4021-A2D6-F4C16F971CA5}"/>
              </a:ext>
            </a:extLst>
          </p:cNvPr>
          <p:cNvSpPr/>
          <p:nvPr/>
        </p:nvSpPr>
        <p:spPr>
          <a:xfrm>
            <a:off x="349956" y="4510288"/>
            <a:ext cx="4964699" cy="1843056"/>
          </a:xfrm>
          <a:prstGeom prst="rightArrow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F67C726-3900-49E9-A8A1-25E7A212AA5C}"/>
              </a:ext>
            </a:extLst>
          </p:cNvPr>
          <p:cNvSpPr txBox="1">
            <a:spLocks/>
          </p:cNvSpPr>
          <p:nvPr/>
        </p:nvSpPr>
        <p:spPr>
          <a:xfrm>
            <a:off x="1441162" y="5216448"/>
            <a:ext cx="2782286" cy="76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sz="2400" b="1" dirty="0"/>
              <a:t>Наливание ПВХ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176F61F-0744-4943-8781-A9089170C763}"/>
              </a:ext>
            </a:extLst>
          </p:cNvPr>
          <p:cNvSpPr txBox="1">
            <a:spLocks/>
          </p:cNvSpPr>
          <p:nvPr/>
        </p:nvSpPr>
        <p:spPr>
          <a:xfrm>
            <a:off x="7234266" y="1634444"/>
            <a:ext cx="4413956" cy="612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sz="1800" b="1" dirty="0"/>
              <a:t>если ПВХ основа - льется на стеклохолст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ru-RU" sz="1800" b="1" dirty="0"/>
              <a:t>если текстильная основа - льется сразу на войлок</a:t>
            </a:r>
          </a:p>
        </p:txBody>
      </p:sp>
    </p:spTree>
    <p:extLst>
      <p:ext uri="{BB962C8B-B14F-4D97-AF65-F5344CB8AC3E}">
        <p14:creationId xmlns:p14="http://schemas.microsoft.com/office/powerpoint/2010/main" val="84639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D189CDD-AA5E-4BB0-B9E8-FC44F4AA6D95}"/>
              </a:ext>
            </a:extLst>
          </p:cNvPr>
          <p:cNvSpPr/>
          <p:nvPr/>
        </p:nvSpPr>
        <p:spPr>
          <a:xfrm>
            <a:off x="2238301" y="288329"/>
            <a:ext cx="7571743" cy="788274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64C8-6893-4DE7-B82F-2773A4C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Вальцево</a:t>
            </a:r>
            <a:r>
              <a:rPr lang="ru-RU" b="1" dirty="0"/>
              <a:t>-каландровый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BAED72-0049-49E8-B2C0-CB282A6B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89" y="1195626"/>
            <a:ext cx="5122333" cy="146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При </a:t>
            </a:r>
            <a:r>
              <a:rPr lang="ru-RU" sz="1800" dirty="0" err="1"/>
              <a:t>вальцево</a:t>
            </a:r>
            <a:r>
              <a:rPr lang="ru-RU" sz="1800" dirty="0"/>
              <a:t>-каландровом способе компоненты линолеума перемешивают в лопастных смесителях и мощных роторных пластификаторах. Этим способом изготовляют однослойные покрытия для полов.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C231ED-F149-4062-8E86-EF87A9E97B60}"/>
              </a:ext>
            </a:extLst>
          </p:cNvPr>
          <p:cNvSpPr/>
          <p:nvPr/>
        </p:nvSpPr>
        <p:spPr>
          <a:xfrm>
            <a:off x="1730253" y="2774600"/>
            <a:ext cx="4874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Гомогенный линолеум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51D7A70-F8C7-40E0-A00F-5772FC69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74" y="2665122"/>
            <a:ext cx="5215466" cy="29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31FCB6F-2783-4682-9A38-45BAB959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5" y="3458402"/>
            <a:ext cx="5662405" cy="31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Линолеум Tarkett IQ Optima 3242 867 (рулон: 2x25=50 м2)">
            <a:extLst>
              <a:ext uri="{FF2B5EF4-FFF2-40B4-BE49-F238E27FC236}">
                <a16:creationId xmlns:a16="http://schemas.microsoft.com/office/drawing/2014/main" id="{C2CBA8FE-34D4-4399-959E-AA9480C9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811">
            <a:off x="9736661" y="1966653"/>
            <a:ext cx="1745083" cy="17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1A5725-987A-40CC-A9B0-3DAD71F42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pic>
        <p:nvPicPr>
          <p:cNvPr id="12" name="Picture 4" descr="Линолеум Tarkett Acczent Pro 100011 3.5м (резка)">
            <a:extLst>
              <a:ext uri="{FF2B5EF4-FFF2-40B4-BE49-F238E27FC236}">
                <a16:creationId xmlns:a16="http://schemas.microsoft.com/office/drawing/2014/main" id="{3D9F463B-A1DE-4CE2-A619-41FEF700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350">
            <a:off x="7503925" y="1534924"/>
            <a:ext cx="2178246" cy="21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1E66D8BB-CB9A-4E54-950F-9E20310D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769">
            <a:off x="5823668" y="3008857"/>
            <a:ext cx="2233722" cy="22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9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35477D1-C3FB-4859-9785-27D6CA5F84CD}"/>
              </a:ext>
            </a:extLst>
          </p:cNvPr>
          <p:cNvSpPr/>
          <p:nvPr/>
        </p:nvSpPr>
        <p:spPr>
          <a:xfrm>
            <a:off x="310445" y="202972"/>
            <a:ext cx="5785555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27C9E-8B75-4A5C-9215-76497C58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290BC2-74AF-49B4-B0AF-A53E6643B5E4}"/>
              </a:ext>
            </a:extLst>
          </p:cNvPr>
          <p:cNvSpPr/>
          <p:nvPr/>
        </p:nvSpPr>
        <p:spPr>
          <a:xfrm>
            <a:off x="358423" y="1738484"/>
            <a:ext cx="510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Двузначные цифровые индексы - 21, 22, 33, 41 и т. д. </a:t>
            </a:r>
          </a:p>
          <a:p>
            <a:r>
              <a:rPr lang="ru-RU" dirty="0"/>
              <a:t>Первая цифра обозначает тип помещения:</a:t>
            </a:r>
          </a:p>
          <a:p>
            <a:r>
              <a:rPr lang="ru-RU" dirty="0"/>
              <a:t>«2» - жилое помещение,</a:t>
            </a:r>
          </a:p>
          <a:p>
            <a:r>
              <a:rPr lang="ru-RU" dirty="0"/>
              <a:t>«3» - общественное,</a:t>
            </a:r>
          </a:p>
          <a:p>
            <a:r>
              <a:rPr lang="ru-RU" dirty="0"/>
              <a:t>«4» - производственное.</a:t>
            </a:r>
          </a:p>
          <a:p>
            <a:endParaRPr lang="ru-RU" dirty="0"/>
          </a:p>
          <a:p>
            <a:r>
              <a:rPr lang="ru-RU" dirty="0"/>
              <a:t>Вторая - степень интенсивности использования.</a:t>
            </a:r>
          </a:p>
          <a:p>
            <a:r>
              <a:rPr lang="ru-RU" dirty="0"/>
              <a:t>«1» - низкая,</a:t>
            </a:r>
          </a:p>
          <a:p>
            <a:r>
              <a:rPr lang="ru-RU" dirty="0"/>
              <a:t>«2» - умеренная,</a:t>
            </a:r>
          </a:p>
          <a:p>
            <a:r>
              <a:rPr lang="ru-RU" dirty="0"/>
              <a:t>«3» - высокая,</a:t>
            </a:r>
          </a:p>
          <a:p>
            <a:r>
              <a:rPr lang="ru-RU" dirty="0"/>
              <a:t>«4» - без ограничений по интенсивности.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FD2632-918A-4EB1-A1BF-1929EE8E8845}"/>
              </a:ext>
            </a:extLst>
          </p:cNvPr>
          <p:cNvSpPr txBox="1">
            <a:spLocks/>
          </p:cNvSpPr>
          <p:nvPr/>
        </p:nvSpPr>
        <p:spPr>
          <a:xfrm>
            <a:off x="-477956" y="51647"/>
            <a:ext cx="73623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/>
              <a:t>Классы линолеума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2AA40C-38ED-4038-AC8E-0DE59244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49" y="202972"/>
            <a:ext cx="5840406" cy="58800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4F82C6-BC46-4A45-B066-D6AD20DF1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064" y="4542743"/>
            <a:ext cx="1844380" cy="6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73D5D4-B0C4-4D61-86BB-C21A6D2FFA7D}"/>
              </a:ext>
            </a:extLst>
          </p:cNvPr>
          <p:cNvSpPr/>
          <p:nvPr/>
        </p:nvSpPr>
        <p:spPr>
          <a:xfrm>
            <a:off x="1964266" y="516450"/>
            <a:ext cx="8263467" cy="918309"/>
          </a:xfrm>
          <a:prstGeom prst="roundRect">
            <a:avLst/>
          </a:prstGeom>
          <a:solidFill>
            <a:srgbClr val="F8A7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1B85-8C11-4B2B-A10B-F2037DCB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Характеристики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A1514C-C844-4BD7-9D61-16F7C143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444" y="6082974"/>
            <a:ext cx="1087556" cy="776054"/>
          </a:xfrm>
          <a:prstGeom prst="rect">
            <a:avLst/>
          </a:prstGeom>
          <a:solidFill>
            <a:srgbClr val="F8A70C"/>
          </a:solidFill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7D0DADA5-69CB-4917-83C4-6198F4A1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265"/>
            <a:ext cx="10515600" cy="3497631"/>
          </a:xfrm>
        </p:spPr>
        <p:txBody>
          <a:bodyPr>
            <a:normAutofit/>
          </a:bodyPr>
          <a:lstStyle/>
          <a:p>
            <a:r>
              <a:rPr lang="ru-RU" sz="2000" dirty="0"/>
              <a:t>КМ0 не горючий</a:t>
            </a:r>
          </a:p>
          <a:p>
            <a:r>
              <a:rPr lang="ru-RU" sz="2000" dirty="0"/>
              <a:t>КМ1 слабо горючий, трудно воспламеняемый</a:t>
            </a:r>
          </a:p>
          <a:p>
            <a:r>
              <a:rPr lang="ru-RU" sz="2000" dirty="0"/>
              <a:t>КМ2 слабо горючий, умеренно воспламеняемый</a:t>
            </a:r>
          </a:p>
          <a:p>
            <a:r>
              <a:rPr lang="ru-RU" sz="2000" dirty="0"/>
              <a:t>КМ3 умеренно горючий, умеренно воспламеняемый, с высоким показателем образования дыма</a:t>
            </a:r>
          </a:p>
          <a:p>
            <a:r>
              <a:rPr lang="ru-RU" sz="2000" dirty="0"/>
              <a:t>КМ4 сильно горючий, умеренно воспламеняемый, с высоким показателем образования дыма </a:t>
            </a:r>
          </a:p>
          <a:p>
            <a:r>
              <a:rPr lang="ru-RU" sz="2000" dirty="0"/>
              <a:t>КМ5 сильно горючий, легко воспламеняемый, с высоким показателем образования дыма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7FE17D56-3B81-4A9F-9980-1DB9A97FC4A7}"/>
              </a:ext>
            </a:extLst>
          </p:cNvPr>
          <p:cNvSpPr txBox="1">
            <a:spLocks/>
          </p:cNvSpPr>
          <p:nvPr/>
        </p:nvSpPr>
        <p:spPr>
          <a:xfrm>
            <a:off x="838200" y="5648933"/>
            <a:ext cx="10515600" cy="68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FF0000"/>
                </a:solidFill>
              </a:rPr>
              <a:t>!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Для помещений коммерческого назначения, садиков, школ как правило необходим КМ2 </a:t>
            </a:r>
          </a:p>
        </p:txBody>
      </p:sp>
    </p:spTree>
    <p:extLst>
      <p:ext uri="{BB962C8B-B14F-4D97-AF65-F5344CB8AC3E}">
        <p14:creationId xmlns:p14="http://schemas.microsoft.com/office/powerpoint/2010/main" val="1035093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30966</TotalTime>
  <Words>921</Words>
  <Application>Microsoft Office PowerPoint</Application>
  <PresentationFormat>Широкоэкранный</PresentationFormat>
  <Paragraphs>173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Обучение персонала</vt:lpstr>
      <vt:lpstr>Производители линолеума</vt:lpstr>
      <vt:lpstr>Презентация PowerPoint</vt:lpstr>
      <vt:lpstr>Технологии производства </vt:lpstr>
      <vt:lpstr>Промазной способ производства</vt:lpstr>
      <vt:lpstr>Презентация PowerPoint</vt:lpstr>
      <vt:lpstr>Вальцево-каландровый </vt:lpstr>
      <vt:lpstr>Презентация PowerPoint</vt:lpstr>
      <vt:lpstr>Характеристики</vt:lpstr>
      <vt:lpstr>Тканевая или войлочная основа линолеума</vt:lpstr>
      <vt:lpstr>Презентация PowerPoint</vt:lpstr>
      <vt:lpstr>Толщина защитного слоя</vt:lpstr>
      <vt:lpstr>Анализ конкурентов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персонала</dc:title>
  <dc:creator>Павел</dc:creator>
  <cp:lastModifiedBy>Павел</cp:lastModifiedBy>
  <cp:revision>9</cp:revision>
  <dcterms:created xsi:type="dcterms:W3CDTF">2022-12-23T09:02:31Z</dcterms:created>
  <dcterms:modified xsi:type="dcterms:W3CDTF">2023-03-06T09:52:26Z</dcterms:modified>
</cp:coreProperties>
</file>